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58" r:id="rId3"/>
    <p:sldId id="264" r:id="rId4"/>
    <p:sldId id="273" r:id="rId5"/>
    <p:sldId id="259" r:id="rId6"/>
    <p:sldId id="272" r:id="rId7"/>
    <p:sldId id="260" r:id="rId8"/>
    <p:sldId id="261" r:id="rId9"/>
    <p:sldId id="262" r:id="rId10"/>
    <p:sldId id="263" r:id="rId11"/>
    <p:sldId id="265" r:id="rId12"/>
    <p:sldId id="267" r:id="rId13"/>
    <p:sldId id="268" r:id="rId14"/>
    <p:sldId id="269" r:id="rId15"/>
    <p:sldId id="271"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0" d="100"/>
          <a:sy n="70" d="100"/>
        </p:scale>
        <p:origin x="-168" y="-7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39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4708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7582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939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4910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8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png"/><Relationship Id="rId5" Type="http://schemas.openxmlformats.org/officeDocument/2006/relationships/hyperlink" Target="https://gamma.app" TargetMode="External"/><Relationship Id="rId10"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6.png"/><Relationship Id="rId5" Type="http://schemas.openxmlformats.org/officeDocument/2006/relationships/hyperlink" Target="https://gamma.app" TargetMode="External"/><Relationship Id="rId10" Type="http://schemas.openxmlformats.org/officeDocument/2006/relationships/image" Target="../media/image4.png"/><Relationship Id="rId4" Type="http://schemas.openxmlformats.org/officeDocument/2006/relationships/image" Target="../media/image27.png"/><Relationship Id="rId9"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4.png"/><Relationship Id="rId5" Type="http://schemas.openxmlformats.org/officeDocument/2006/relationships/hyperlink" Target="https://gamma.app" TargetMode="External"/><Relationship Id="rId10" Type="http://schemas.openxmlformats.org/officeDocument/2006/relationships/image" Target="../media/image6.png"/><Relationship Id="rId4" Type="http://schemas.openxmlformats.org/officeDocument/2006/relationships/image" Target="../media/image27.png"/><Relationship Id="rId9"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6.png"/><Relationship Id="rId5" Type="http://schemas.openxmlformats.org/officeDocument/2006/relationships/hyperlink" Target="https://gamma.app" TargetMode="External"/><Relationship Id="rId10" Type="http://schemas.openxmlformats.org/officeDocument/2006/relationships/image" Target="../media/image4.png"/><Relationship Id="rId4" Type="http://schemas.openxmlformats.org/officeDocument/2006/relationships/image" Target="../media/image27.png"/><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11" Type="http://schemas.openxmlformats.org/officeDocument/2006/relationships/image" Target="../media/image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notesSlide" Target="../notesSlides/notesSlide5.xml"/><Relationship Id="rId16"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png"/><Relationship Id="rId1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hyperlink" Target="https://gamma.app" TargetMode="External"/><Relationship Id="rId1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9.png"/><Relationship Id="rId5" Type="http://schemas.openxmlformats.org/officeDocument/2006/relationships/image" Target="../media/image21.png"/><Relationship Id="rId15" Type="http://schemas.openxmlformats.org/officeDocument/2006/relationships/image" Target="../media/image6.png"/><Relationship Id="rId10" Type="http://schemas.openxmlformats.org/officeDocument/2006/relationships/hyperlink" Target="https://gamma.app" TargetMode="External"/><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7946" y="68755"/>
            <a:ext cx="14630400" cy="8229600"/>
          </a:xfrm>
          <a:prstGeom prst="rect">
            <a:avLst/>
          </a:prstGeom>
        </p:spPr>
      </p:pic>
      <p:sp>
        <p:nvSpPr>
          <p:cNvPr id="5" name="Text 1"/>
          <p:cNvSpPr/>
          <p:nvPr/>
        </p:nvSpPr>
        <p:spPr>
          <a:xfrm>
            <a:off x="834152" y="441010"/>
            <a:ext cx="6594515" cy="708779"/>
          </a:xfrm>
          <a:prstGeom prst="rect">
            <a:avLst/>
          </a:prstGeom>
          <a:noFill/>
          <a:ln/>
        </p:spPr>
        <p:txBody>
          <a:bodyPr wrap="none" rtlCol="0" anchor="t"/>
          <a:lstStyle/>
          <a:p>
            <a:pPr marL="0" indent="0">
              <a:lnSpc>
                <a:spcPts val="5581"/>
              </a:lnSpc>
              <a:buNone/>
            </a:pPr>
            <a:endParaRPr lang="en-US" sz="4465" dirty="0"/>
          </a:p>
        </p:txBody>
      </p:sp>
      <p:sp>
        <p:nvSpPr>
          <p:cNvPr id="6" name="Text 2"/>
          <p:cNvSpPr/>
          <p:nvPr/>
        </p:nvSpPr>
        <p:spPr>
          <a:xfrm>
            <a:off x="735844" y="1227896"/>
            <a:ext cx="13042821" cy="725805"/>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a:t>
            </a:r>
            <a:endParaRPr lang="en-US" sz="1786" dirty="0"/>
          </a:p>
        </p:txBody>
      </p:sp>
      <p:sp>
        <p:nvSpPr>
          <p:cNvPr id="8" name="Text 4"/>
          <p:cNvSpPr/>
          <p:nvPr/>
        </p:nvSpPr>
        <p:spPr>
          <a:xfrm>
            <a:off x="1028224" y="5939195"/>
            <a:ext cx="2835235" cy="354330"/>
          </a:xfrm>
          <a:prstGeom prst="rect">
            <a:avLst/>
          </a:prstGeom>
          <a:noFill/>
          <a:ln/>
        </p:spPr>
        <p:txBody>
          <a:bodyPr wrap="none" rtlCol="0" anchor="t"/>
          <a:lstStyle/>
          <a:p>
            <a:pPr marL="0" indent="0">
              <a:lnSpc>
                <a:spcPts val="2791"/>
              </a:lnSpc>
              <a:buNone/>
            </a:pPr>
            <a:endParaRPr lang="en-US" sz="2233" dirty="0"/>
          </a:p>
        </p:txBody>
      </p:sp>
      <p:sp>
        <p:nvSpPr>
          <p:cNvPr id="9" name="Text 5"/>
          <p:cNvSpPr/>
          <p:nvPr/>
        </p:nvSpPr>
        <p:spPr>
          <a:xfrm>
            <a:off x="1028224" y="6429613"/>
            <a:ext cx="5939195" cy="725805"/>
          </a:xfrm>
          <a:prstGeom prst="rect">
            <a:avLst/>
          </a:prstGeom>
          <a:noFill/>
          <a:ln/>
        </p:spPr>
        <p:txBody>
          <a:bodyPr wrap="square" rtlCol="0" anchor="t"/>
          <a:lstStyle/>
          <a:p>
            <a:pPr marL="0" indent="0">
              <a:lnSpc>
                <a:spcPts val="2858"/>
              </a:lnSpc>
              <a:buNone/>
            </a:pPr>
            <a:endParaRPr lang="en-US" sz="1786" dirty="0"/>
          </a:p>
        </p:txBody>
      </p:sp>
      <p:sp>
        <p:nvSpPr>
          <p:cNvPr id="16" name="Text 1"/>
          <p:cNvSpPr/>
          <p:nvPr/>
        </p:nvSpPr>
        <p:spPr>
          <a:xfrm>
            <a:off x="3863459" y="2980022"/>
            <a:ext cx="7556421" cy="1956435"/>
          </a:xfrm>
          <a:prstGeom prst="rect">
            <a:avLst/>
          </a:prstGeom>
          <a:noFill/>
          <a:ln/>
        </p:spPr>
        <p:txBody>
          <a:bodyPr wrap="square" rtlCol="0" anchor="t"/>
          <a:lstStyle/>
          <a:p>
            <a:pPr marL="0" indent="0">
              <a:lnSpc>
                <a:spcPts val="7702"/>
              </a:lnSpc>
              <a:buNone/>
            </a:pPr>
            <a:r>
              <a:rPr lang="en-US" sz="6162" b="1" dirty="0" smtClean="0">
                <a:solidFill>
                  <a:srgbClr val="231971"/>
                </a:solidFill>
                <a:latin typeface="Outfit" pitchFamily="34" charset="0"/>
                <a:ea typeface="Outfit" pitchFamily="34" charset="-122"/>
              </a:rPr>
              <a:t>PRACTICAL NO-2</a:t>
            </a:r>
          </a:p>
          <a:p>
            <a:pPr marL="0" indent="0">
              <a:lnSpc>
                <a:spcPts val="7702"/>
              </a:lnSpc>
              <a:buNone/>
            </a:pPr>
            <a:endParaRPr lang="en-US" sz="6162" b="1" dirty="0">
              <a:solidFill>
                <a:srgbClr val="231971"/>
              </a:solidFill>
              <a:latin typeface="Outfit" pitchFamily="34" charset="0"/>
              <a:ea typeface="Outfit" pitchFamily="34" charset="-122"/>
            </a:endParaRPr>
          </a:p>
        </p:txBody>
      </p:sp>
      <p:pic>
        <p:nvPicPr>
          <p:cNvPr id="10" name="Picture 9"/>
          <p:cNvPicPr>
            <a:picLocks noChangeAspect="1"/>
          </p:cNvPicPr>
          <p:nvPr/>
        </p:nvPicPr>
        <p:blipFill>
          <a:blip r:embed="rId4"/>
          <a:stretch>
            <a:fillRect/>
          </a:stretch>
        </p:blipFill>
        <p:spPr>
          <a:xfrm>
            <a:off x="10907904" y="39041"/>
            <a:ext cx="3606605" cy="1618641"/>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indent="0">
              <a:lnSpc>
                <a:spcPts val="5581"/>
              </a:lnSpc>
              <a:buNone/>
            </a:pPr>
            <a:r>
              <a:rPr lang="en-US" sz="4465" b="1" dirty="0">
                <a:solidFill>
                  <a:srgbClr val="231971"/>
                </a:solidFill>
                <a:latin typeface="Outfit" pitchFamily="34" charset="0"/>
                <a:ea typeface="Outfit" pitchFamily="34" charset="-122"/>
                <a:cs typeface="Outfit" pitchFamily="34" charset="-120"/>
              </a:rPr>
              <a:t>Conclusion</a:t>
            </a:r>
            <a:endParaRPr lang="en-US" sz="4465" dirty="0"/>
          </a:p>
        </p:txBody>
      </p:sp>
      <p:sp>
        <p:nvSpPr>
          <p:cNvPr id="6" name="Text 2"/>
          <p:cNvSpPr/>
          <p:nvPr/>
        </p:nvSpPr>
        <p:spPr>
          <a:xfrm>
            <a:off x="793790" y="5693926"/>
            <a:ext cx="13042821" cy="725805"/>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lang="en-US" sz="1786" dirty="0"/>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0"/>
            <a:ext cx="14901333" cy="8382000"/>
          </a:xfrm>
          <a:prstGeom prst="rect">
            <a:avLst/>
          </a:prstGeom>
        </p:spPr>
      </p:pic>
      <p:sp>
        <p:nvSpPr>
          <p:cNvPr id="11" name="Rectangle 10"/>
          <p:cNvSpPr/>
          <p:nvPr/>
        </p:nvSpPr>
        <p:spPr>
          <a:xfrm>
            <a:off x="984944" y="3008144"/>
            <a:ext cx="6274499" cy="1077218"/>
          </a:xfrm>
          <a:prstGeom prst="rect">
            <a:avLst/>
          </a:prstGeom>
        </p:spPr>
        <p:txBody>
          <a:bodyPr wrap="square">
            <a:spAutoFit/>
          </a:bodyPr>
          <a:lstStyle/>
          <a:p>
            <a:r>
              <a:rPr lang="en-IN" sz="3200" dirty="0">
                <a:solidFill>
                  <a:srgbClr val="FF0000"/>
                </a:solidFill>
              </a:rPr>
              <a:t>SELECT DISTINCT </a:t>
            </a:r>
            <a:r>
              <a:rPr lang="en-IN" sz="3200" dirty="0" err="1" smtClean="0">
                <a:solidFill>
                  <a:srgbClr val="FF0000"/>
                </a:solidFill>
              </a:rPr>
              <a:t>JobTitle</a:t>
            </a:r>
            <a:r>
              <a:rPr lang="en-IN" sz="3200" dirty="0" smtClean="0">
                <a:solidFill>
                  <a:srgbClr val="FF0000"/>
                </a:solidFill>
              </a:rPr>
              <a:t> FROM </a:t>
            </a:r>
            <a:r>
              <a:rPr lang="en-IN" sz="3200" dirty="0" err="1">
                <a:solidFill>
                  <a:srgbClr val="FF0000"/>
                </a:solidFill>
              </a:rPr>
              <a:t>Enmp</a:t>
            </a:r>
            <a:r>
              <a:rPr lang="en-IN" sz="3200" dirty="0">
                <a:solidFill>
                  <a:srgbClr val="FF0000"/>
                </a:solidFill>
              </a:rPr>
              <a:t>;</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1734" y="2706082"/>
            <a:ext cx="5285788" cy="4310042"/>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0499" y="5570045"/>
            <a:ext cx="5672090" cy="2019475"/>
          </a:xfrm>
          <a:prstGeom prst="rect">
            <a:avLst/>
          </a:prstGeom>
        </p:spPr>
      </p:pic>
      <p:sp>
        <p:nvSpPr>
          <p:cNvPr id="19" name="Rectangle 18"/>
          <p:cNvSpPr/>
          <p:nvPr/>
        </p:nvSpPr>
        <p:spPr>
          <a:xfrm>
            <a:off x="204717" y="1326156"/>
            <a:ext cx="9799092" cy="461665"/>
          </a:xfrm>
          <a:prstGeom prst="rect">
            <a:avLst/>
          </a:prstGeom>
        </p:spPr>
        <p:txBody>
          <a:bodyPr wrap="square">
            <a:spAutoFit/>
          </a:bodyPr>
          <a:lstStyle/>
          <a:p>
            <a:pPr eaLnBrk="0" fontAlgn="base" hangingPunct="0">
              <a:spcBef>
                <a:spcPct val="0"/>
              </a:spcBef>
              <a:spcAft>
                <a:spcPct val="0"/>
              </a:spcAft>
            </a:pPr>
            <a:r>
              <a:rPr lang="en-IN" sz="2400" b="1" u="sng" dirty="0" smtClean="0"/>
              <a:t>6. Write </a:t>
            </a:r>
            <a:r>
              <a:rPr lang="en-IN" sz="2400" b="1" u="sng" dirty="0"/>
              <a:t>an SQL query to list all unique job titles from the Employees table.</a:t>
            </a:r>
          </a:p>
        </p:txBody>
      </p:sp>
      <p:pic>
        <p:nvPicPr>
          <p:cNvPr id="23" name="Picture 22"/>
          <p:cNvPicPr>
            <a:picLocks noChangeAspect="1"/>
          </p:cNvPicPr>
          <p:nvPr/>
        </p:nvPicPr>
        <p:blipFill>
          <a:blip r:embed="rId9"/>
          <a:stretch>
            <a:fillRect/>
          </a:stretch>
        </p:blipFill>
        <p:spPr>
          <a:xfrm>
            <a:off x="11180515" y="77483"/>
            <a:ext cx="3606605" cy="1618641"/>
          </a:xfrm>
          <a:prstGeom prst="rect">
            <a:avLst/>
          </a:prstGeom>
          <a:ln>
            <a:noFill/>
          </a:ln>
          <a:effectLst>
            <a:softEdge rad="112500"/>
          </a:effectLst>
        </p:spPr>
      </p:pic>
      <p:pic>
        <p:nvPicPr>
          <p:cNvPr id="17" name="Picture 16"/>
          <p:cNvPicPr>
            <a:picLocks noChangeAspect="1"/>
          </p:cNvPicPr>
          <p:nvPr/>
        </p:nvPicPr>
        <p:blipFill>
          <a:blip r:embed="rId10"/>
          <a:stretch>
            <a:fillRect/>
          </a:stretch>
        </p:blipFill>
        <p:spPr>
          <a:xfrm>
            <a:off x="1170499" y="4820172"/>
            <a:ext cx="1615580" cy="749873"/>
          </a:xfrm>
          <a:prstGeom prst="rect">
            <a:avLst/>
          </a:prstGeom>
        </p:spPr>
      </p:pic>
      <p:pic>
        <p:nvPicPr>
          <p:cNvPr id="20" name="Picture 19"/>
          <p:cNvPicPr>
            <a:picLocks noChangeAspect="1"/>
          </p:cNvPicPr>
          <p:nvPr/>
        </p:nvPicPr>
        <p:blipFill>
          <a:blip r:embed="rId11"/>
          <a:stretch>
            <a:fillRect/>
          </a:stretch>
        </p:blipFill>
        <p:spPr>
          <a:xfrm>
            <a:off x="1077721" y="2148533"/>
            <a:ext cx="1801135" cy="859611"/>
          </a:xfrm>
          <a:prstGeom prst="rect">
            <a:avLst/>
          </a:prstGeom>
        </p:spPr>
      </p:pic>
      <p:sp>
        <p:nvSpPr>
          <p:cNvPr id="22" name="Rectangle 21"/>
          <p:cNvSpPr/>
          <p:nvPr/>
        </p:nvSpPr>
        <p:spPr>
          <a:xfrm>
            <a:off x="8861734" y="1852627"/>
            <a:ext cx="3711891" cy="725711"/>
          </a:xfrm>
          <a:prstGeom prst="rect">
            <a:avLst/>
          </a:prstGeom>
        </p:spPr>
        <p:txBody>
          <a:bodyPr wrap="square">
            <a:spAutoFit/>
          </a:bodyPr>
          <a:lstStyle/>
          <a:p>
            <a:pPr>
              <a:lnSpc>
                <a:spcPts val="5581"/>
              </a:lnSpc>
            </a:pPr>
            <a:r>
              <a:rPr lang="en-US" sz="2800" b="1" u="sng" dirty="0"/>
              <a:t>Before apply the query</a:t>
            </a:r>
            <a:endParaRPr lang="en-US" sz="2800" b="1" u="sng"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Conclusion</a:t>
            </a:r>
            <a:endParaRPr kumimoji="0" lang="en-US" sz="44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93790" y="5693926"/>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kumimoji="0" lang="en-US" sz="17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0"/>
            <a:ext cx="14901333" cy="8382000"/>
          </a:xfrm>
          <a:prstGeom prst="rect">
            <a:avLst/>
          </a:prstGeom>
        </p:spPr>
      </p:pic>
      <p:sp>
        <p:nvSpPr>
          <p:cNvPr id="10" name="Rectangle 9"/>
          <p:cNvSpPr/>
          <p:nvPr/>
        </p:nvSpPr>
        <p:spPr>
          <a:xfrm>
            <a:off x="350133" y="1644031"/>
            <a:ext cx="14551200" cy="1200329"/>
          </a:xfrm>
          <a:prstGeom prst="rect">
            <a:avLst/>
          </a:prstGeom>
        </p:spPr>
        <p:txBody>
          <a:bodyPr wrap="square">
            <a:spAutoFit/>
          </a:bodyPr>
          <a:lstStyle/>
          <a:p>
            <a:pPr algn="just">
              <a:defRPr/>
            </a:pPr>
            <a:r>
              <a:rPr lang="en-IN" sz="2400" b="1" u="sng" dirty="0" smtClean="0"/>
              <a:t>7. Write </a:t>
            </a:r>
            <a:r>
              <a:rPr lang="en-IN" sz="2400" b="1" u="sng" dirty="0"/>
              <a:t>an SQL query to find all products from the Products table where the product name contains the word 'Laptop'.</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400" b="1" i="0" u="sng" strike="noStrike" kern="1200" cap="none" spc="0" normalizeH="0" baseline="0" noProof="0" dirty="0">
              <a:ln>
                <a:noFill/>
              </a:ln>
              <a:solidFill>
                <a:prstClr val="black"/>
              </a:solidFill>
              <a:effectLst/>
              <a:uLnTx/>
              <a:uFillTx/>
              <a:latin typeface="Calibri" panose="020F0502020204030204"/>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4965" y="5570045"/>
            <a:ext cx="6744284" cy="193564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34743" y="3237869"/>
            <a:ext cx="5234711" cy="4351652"/>
          </a:xfrm>
          <a:prstGeom prst="rect">
            <a:avLst/>
          </a:prstGeom>
        </p:spPr>
      </p:pic>
      <p:pic>
        <p:nvPicPr>
          <p:cNvPr id="17" name="Picture 16"/>
          <p:cNvPicPr>
            <a:picLocks noChangeAspect="1"/>
          </p:cNvPicPr>
          <p:nvPr/>
        </p:nvPicPr>
        <p:blipFill>
          <a:blip r:embed="rId9"/>
          <a:stretch>
            <a:fillRect/>
          </a:stretch>
        </p:blipFill>
        <p:spPr>
          <a:xfrm>
            <a:off x="11180515" y="77483"/>
            <a:ext cx="3606605" cy="1618641"/>
          </a:xfrm>
          <a:prstGeom prst="rect">
            <a:avLst/>
          </a:prstGeom>
          <a:ln>
            <a:noFill/>
          </a:ln>
          <a:effectLst>
            <a:softEdge rad="112500"/>
          </a:effectLst>
        </p:spPr>
      </p:pic>
      <p:sp>
        <p:nvSpPr>
          <p:cNvPr id="15" name="Rectangle 14"/>
          <p:cNvSpPr/>
          <p:nvPr/>
        </p:nvSpPr>
        <p:spPr>
          <a:xfrm>
            <a:off x="9134743" y="2325432"/>
            <a:ext cx="3711891" cy="725711"/>
          </a:xfrm>
          <a:prstGeom prst="rect">
            <a:avLst/>
          </a:prstGeom>
        </p:spPr>
        <p:txBody>
          <a:bodyPr wrap="square">
            <a:spAutoFit/>
          </a:bodyPr>
          <a:lstStyle/>
          <a:p>
            <a:pPr>
              <a:lnSpc>
                <a:spcPts val="5581"/>
              </a:lnSpc>
            </a:pPr>
            <a:r>
              <a:rPr lang="en-US" sz="2800" b="1" u="sng" dirty="0"/>
              <a:t>Before apply the query</a:t>
            </a:r>
            <a:endParaRPr lang="en-US" sz="2800" b="1" u="sng" dirty="0"/>
          </a:p>
        </p:txBody>
      </p:sp>
      <p:sp>
        <p:nvSpPr>
          <p:cNvPr id="9" name="Rectangle 8"/>
          <p:cNvSpPr/>
          <p:nvPr/>
        </p:nvSpPr>
        <p:spPr>
          <a:xfrm>
            <a:off x="579492" y="3520453"/>
            <a:ext cx="8673690" cy="810478"/>
          </a:xfrm>
          <a:prstGeom prst="rect">
            <a:avLst/>
          </a:prstGeom>
        </p:spPr>
        <p:txBody>
          <a:bodyPr wrap="square">
            <a:spAutoFit/>
          </a:bodyPr>
          <a:lstStyle/>
          <a:p>
            <a:pPr>
              <a:lnSpc>
                <a:spcPts val="5581"/>
              </a:lnSpc>
            </a:pPr>
            <a:r>
              <a:rPr lang="en-US" sz="2400" dirty="0">
                <a:solidFill>
                  <a:srgbClr val="FF0000"/>
                </a:solidFill>
              </a:rPr>
              <a:t>SELECT *FROM </a:t>
            </a:r>
            <a:r>
              <a:rPr lang="en-US" sz="2400" dirty="0" err="1">
                <a:solidFill>
                  <a:srgbClr val="FF0000"/>
                </a:solidFill>
              </a:rPr>
              <a:t>ProductsWHERE</a:t>
            </a:r>
            <a:r>
              <a:rPr lang="en-US" sz="2400" dirty="0">
                <a:solidFill>
                  <a:srgbClr val="FF0000"/>
                </a:solidFill>
              </a:rPr>
              <a:t> </a:t>
            </a:r>
            <a:r>
              <a:rPr lang="en-US" sz="2400" dirty="0" smtClean="0">
                <a:solidFill>
                  <a:srgbClr val="FF0000"/>
                </a:solidFill>
              </a:rPr>
              <a:t> </a:t>
            </a:r>
            <a:r>
              <a:rPr lang="en-US" sz="2400" dirty="0" err="1" smtClean="0">
                <a:solidFill>
                  <a:srgbClr val="FF0000"/>
                </a:solidFill>
              </a:rPr>
              <a:t>ProductName</a:t>
            </a:r>
            <a:r>
              <a:rPr lang="en-US" sz="2400" dirty="0" smtClean="0">
                <a:solidFill>
                  <a:srgbClr val="FF0000"/>
                </a:solidFill>
              </a:rPr>
              <a:t> </a:t>
            </a:r>
            <a:r>
              <a:rPr lang="en-US" sz="2400" dirty="0">
                <a:solidFill>
                  <a:srgbClr val="FF0000"/>
                </a:solidFill>
              </a:rPr>
              <a:t>LIKE '%Laptop%';</a:t>
            </a:r>
            <a:endParaRPr lang="en-US" sz="2400" dirty="0">
              <a:solidFill>
                <a:srgbClr val="FF0000"/>
              </a:solidFill>
            </a:endParaRPr>
          </a:p>
        </p:txBody>
      </p:sp>
      <p:pic>
        <p:nvPicPr>
          <p:cNvPr id="19" name="Picture 18"/>
          <p:cNvPicPr>
            <a:picLocks noChangeAspect="1"/>
          </p:cNvPicPr>
          <p:nvPr/>
        </p:nvPicPr>
        <p:blipFill>
          <a:blip r:embed="rId10"/>
          <a:stretch>
            <a:fillRect/>
          </a:stretch>
        </p:blipFill>
        <p:spPr>
          <a:xfrm>
            <a:off x="624965" y="2684788"/>
            <a:ext cx="1801135" cy="859611"/>
          </a:xfrm>
          <a:prstGeom prst="rect">
            <a:avLst/>
          </a:prstGeom>
        </p:spPr>
      </p:pic>
      <p:pic>
        <p:nvPicPr>
          <p:cNvPr id="20" name="Picture 19"/>
          <p:cNvPicPr>
            <a:picLocks noChangeAspect="1"/>
          </p:cNvPicPr>
          <p:nvPr/>
        </p:nvPicPr>
        <p:blipFill>
          <a:blip r:embed="rId11"/>
          <a:stretch>
            <a:fillRect/>
          </a:stretch>
        </p:blipFill>
        <p:spPr>
          <a:xfrm>
            <a:off x="624965" y="4685695"/>
            <a:ext cx="1615580" cy="749873"/>
          </a:xfrm>
          <a:prstGeom prst="rect">
            <a:avLst/>
          </a:prstGeom>
        </p:spPr>
      </p:pic>
    </p:spTree>
    <p:extLst>
      <p:ext uri="{BB962C8B-B14F-4D97-AF65-F5344CB8AC3E}">
        <p14:creationId xmlns:p14="http://schemas.microsoft.com/office/powerpoint/2010/main" val="13298317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Conclusion</a:t>
            </a:r>
            <a:endParaRPr kumimoji="0" lang="en-US" sz="44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93790" y="5693926"/>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kumimoji="0" lang="en-US" sz="17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143708"/>
            <a:ext cx="14901333" cy="8382000"/>
          </a:xfrm>
          <a:prstGeom prst="rect">
            <a:avLst/>
          </a:prstGeom>
        </p:spPr>
      </p:pic>
      <p:sp>
        <p:nvSpPr>
          <p:cNvPr id="10" name="Rectangle 9"/>
          <p:cNvSpPr/>
          <p:nvPr/>
        </p:nvSpPr>
        <p:spPr>
          <a:xfrm>
            <a:off x="564672" y="1234368"/>
            <a:ext cx="13501055" cy="1107996"/>
          </a:xfrm>
          <a:prstGeom prst="rect">
            <a:avLst/>
          </a:prstGeom>
        </p:spPr>
        <p:txBody>
          <a:bodyPr wrap="square">
            <a:spAutoFit/>
          </a:bodyPr>
          <a:lstStyle/>
          <a:p>
            <a:pPr>
              <a:defRPr/>
            </a:pPr>
            <a:r>
              <a:rPr lang="en-IN" sz="2400" b="1" u="sng" dirty="0" smtClean="0"/>
              <a:t>8. Write </a:t>
            </a:r>
            <a:r>
              <a:rPr lang="en-IN" sz="2400" b="1" u="sng" dirty="0"/>
              <a:t>an SQL query to find the names of employees who have a salary greater than the average salary of all employees.</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smtClean="0">
                <a:ln>
                  <a:noFill/>
                </a:ln>
                <a:solidFill>
                  <a:prstClr val="black"/>
                </a:solidFill>
                <a:effectLst/>
                <a:uLnTx/>
                <a:uFillTx/>
                <a:latin typeface="Calibri" panose="020F0502020204030204"/>
              </a:rPr>
              <a:t> </a:t>
            </a:r>
            <a:endParaRPr kumimoji="0" lang="en-US" sz="1800" b="1" i="0" u="sng" strike="noStrike" kern="1200" cap="none" spc="0" normalizeH="0" baseline="0" noProof="0" dirty="0">
              <a:ln>
                <a:noFill/>
              </a:ln>
              <a:solidFill>
                <a:prstClr val="black"/>
              </a:solidFill>
              <a:effectLst/>
              <a:uLnTx/>
              <a:uFillTx/>
              <a:latin typeface="Calibri" panose="020F0502020204030204"/>
            </a:endParaRPr>
          </a:p>
        </p:txBody>
      </p:sp>
      <p:sp>
        <p:nvSpPr>
          <p:cNvPr id="12" name="Rectangle 11"/>
          <p:cNvSpPr/>
          <p:nvPr/>
        </p:nvSpPr>
        <p:spPr>
          <a:xfrm>
            <a:off x="780835" y="3261951"/>
            <a:ext cx="6356944" cy="1815882"/>
          </a:xfrm>
          <a:prstGeom prst="rect">
            <a:avLst/>
          </a:prstGeom>
        </p:spPr>
        <p:txBody>
          <a:bodyPr wrap="square">
            <a:spAutoFit/>
          </a:bodyPr>
          <a:lstStyle/>
          <a:p>
            <a:r>
              <a:rPr lang="en-IN" sz="2800" dirty="0">
                <a:solidFill>
                  <a:srgbClr val="FF0000"/>
                </a:solidFill>
              </a:rPr>
              <a:t>SELECT </a:t>
            </a:r>
            <a:r>
              <a:rPr lang="en-IN" sz="2800" dirty="0" err="1">
                <a:solidFill>
                  <a:srgbClr val="FF0000"/>
                </a:solidFill>
              </a:rPr>
              <a:t>FirstName</a:t>
            </a:r>
            <a:r>
              <a:rPr lang="en-IN" sz="2800" dirty="0">
                <a:solidFill>
                  <a:srgbClr val="FF0000"/>
                </a:solidFill>
              </a:rPr>
              <a:t>, </a:t>
            </a:r>
            <a:r>
              <a:rPr lang="en-IN" sz="2800" dirty="0" err="1">
                <a:solidFill>
                  <a:srgbClr val="FF0000"/>
                </a:solidFill>
              </a:rPr>
              <a:t>LastName</a:t>
            </a:r>
            <a:endParaRPr lang="en-IN" sz="2800" dirty="0">
              <a:solidFill>
                <a:srgbClr val="FF0000"/>
              </a:solidFill>
            </a:endParaRPr>
          </a:p>
          <a:p>
            <a:r>
              <a:rPr lang="en-IN" sz="2800" dirty="0">
                <a:solidFill>
                  <a:srgbClr val="FF0000"/>
                </a:solidFill>
              </a:rPr>
              <a:t>FROM Employees</a:t>
            </a:r>
          </a:p>
          <a:p>
            <a:r>
              <a:rPr lang="en-IN" sz="2800" dirty="0">
                <a:solidFill>
                  <a:srgbClr val="FF0000"/>
                </a:solidFill>
              </a:rPr>
              <a:t>WHERE Salary &gt; (SELECT AVG(Salary) FROM Employees);</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11" y="5101975"/>
            <a:ext cx="6024747" cy="2487545"/>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4153" y="2973238"/>
            <a:ext cx="6927180" cy="2026135"/>
          </a:xfrm>
          <a:prstGeom prst="rect">
            <a:avLst/>
          </a:prstGeom>
        </p:spPr>
      </p:pic>
      <p:pic>
        <p:nvPicPr>
          <p:cNvPr id="16" name="Picture 15"/>
          <p:cNvPicPr>
            <a:picLocks noChangeAspect="1"/>
          </p:cNvPicPr>
          <p:nvPr/>
        </p:nvPicPr>
        <p:blipFill>
          <a:blip r:embed="rId9"/>
          <a:stretch>
            <a:fillRect/>
          </a:stretch>
        </p:blipFill>
        <p:spPr>
          <a:xfrm>
            <a:off x="11180515" y="-143708"/>
            <a:ext cx="3606605" cy="1618641"/>
          </a:xfrm>
          <a:prstGeom prst="rect">
            <a:avLst/>
          </a:prstGeom>
          <a:ln>
            <a:noFill/>
          </a:ln>
          <a:effectLst>
            <a:softEdge rad="112500"/>
          </a:effectLst>
        </p:spPr>
      </p:pic>
      <p:pic>
        <p:nvPicPr>
          <p:cNvPr id="17" name="Picture 16"/>
          <p:cNvPicPr>
            <a:picLocks noChangeAspect="1"/>
          </p:cNvPicPr>
          <p:nvPr/>
        </p:nvPicPr>
        <p:blipFill>
          <a:blip r:embed="rId10"/>
          <a:stretch>
            <a:fillRect/>
          </a:stretch>
        </p:blipFill>
        <p:spPr>
          <a:xfrm>
            <a:off x="7974153" y="2223365"/>
            <a:ext cx="1615580" cy="749873"/>
          </a:xfrm>
          <a:prstGeom prst="rect">
            <a:avLst/>
          </a:prstGeom>
        </p:spPr>
      </p:pic>
      <p:pic>
        <p:nvPicPr>
          <p:cNvPr id="18" name="Picture 17"/>
          <p:cNvPicPr>
            <a:picLocks noChangeAspect="1"/>
          </p:cNvPicPr>
          <p:nvPr/>
        </p:nvPicPr>
        <p:blipFill>
          <a:blip r:embed="rId11"/>
          <a:stretch>
            <a:fillRect/>
          </a:stretch>
        </p:blipFill>
        <p:spPr>
          <a:xfrm>
            <a:off x="793790" y="2342364"/>
            <a:ext cx="1801135" cy="859611"/>
          </a:xfrm>
          <a:prstGeom prst="rect">
            <a:avLst/>
          </a:prstGeom>
        </p:spPr>
      </p:pic>
    </p:spTree>
    <p:extLst>
      <p:ext uri="{BB962C8B-B14F-4D97-AF65-F5344CB8AC3E}">
        <p14:creationId xmlns:p14="http://schemas.microsoft.com/office/powerpoint/2010/main" val="30868362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Conclusion</a:t>
            </a:r>
            <a:endParaRPr kumimoji="0" lang="en-US" sz="44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93790" y="5693926"/>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kumimoji="0" lang="en-US" sz="17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0"/>
            <a:ext cx="14901333" cy="8382000"/>
          </a:xfrm>
          <a:prstGeom prst="rect">
            <a:avLst/>
          </a:prstGeom>
        </p:spPr>
      </p:pic>
      <p:sp>
        <p:nvSpPr>
          <p:cNvPr id="10" name="Rectangle 9"/>
          <p:cNvSpPr/>
          <p:nvPr/>
        </p:nvSpPr>
        <p:spPr>
          <a:xfrm>
            <a:off x="235920" y="1440011"/>
            <a:ext cx="14551200" cy="1200329"/>
          </a:xfrm>
          <a:prstGeom prst="rect">
            <a:avLst/>
          </a:prstGeom>
        </p:spPr>
        <p:txBody>
          <a:bodyPr wrap="square">
            <a:spAutoFit/>
          </a:bodyPr>
          <a:lstStyle/>
          <a:p>
            <a:pPr>
              <a:defRPr/>
            </a:pPr>
            <a:r>
              <a:rPr lang="en-IN" sz="2400" b="1" u="sng" dirty="0" smtClean="0"/>
              <a:t>9. Write </a:t>
            </a:r>
            <a:r>
              <a:rPr lang="en-IN" sz="2400" b="1" u="sng" dirty="0"/>
              <a:t>an SQL query to find the union of all product names from the Products table and all customer names from the Customers table.</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smtClean="0">
                <a:ln>
                  <a:noFill/>
                </a:ln>
                <a:solidFill>
                  <a:prstClr val="black"/>
                </a:solidFill>
                <a:effectLst/>
                <a:uLnTx/>
                <a:uFillTx/>
                <a:latin typeface="Calibri" panose="020F0502020204030204"/>
              </a:rPr>
              <a:t> </a:t>
            </a:r>
            <a:endParaRPr kumimoji="0" lang="en-US" sz="2400" b="1" i="0" u="sng" strike="noStrike" kern="1200" cap="none" spc="0" normalizeH="0" baseline="0" noProof="0" dirty="0">
              <a:ln>
                <a:noFill/>
              </a:ln>
              <a:solidFill>
                <a:prstClr val="black"/>
              </a:solidFill>
              <a:effectLst/>
              <a:uLnTx/>
              <a:uFillTx/>
              <a:latin typeface="Calibri" panose="020F0502020204030204"/>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31912" y="3406627"/>
            <a:ext cx="6561389" cy="2476715"/>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1911" y="5353764"/>
            <a:ext cx="6561389" cy="1668925"/>
          </a:xfrm>
          <a:prstGeom prst="rect">
            <a:avLst/>
          </a:prstGeom>
        </p:spPr>
      </p:pic>
      <p:sp>
        <p:nvSpPr>
          <p:cNvPr id="13" name="Rectangle 12"/>
          <p:cNvSpPr/>
          <p:nvPr/>
        </p:nvSpPr>
        <p:spPr>
          <a:xfrm>
            <a:off x="441788" y="3237726"/>
            <a:ext cx="7315200" cy="2062103"/>
          </a:xfrm>
          <a:prstGeom prst="rect">
            <a:avLst/>
          </a:prstGeom>
        </p:spPr>
        <p:txBody>
          <a:bodyPr>
            <a:spAutoFit/>
          </a:bodyPr>
          <a:lstStyle/>
          <a:p>
            <a:r>
              <a:rPr lang="en-IN" sz="3200" dirty="0">
                <a:solidFill>
                  <a:srgbClr val="FF0000"/>
                </a:solidFill>
              </a:rPr>
              <a:t>SELECT </a:t>
            </a:r>
            <a:r>
              <a:rPr lang="en-IN" sz="3200" dirty="0" err="1">
                <a:solidFill>
                  <a:srgbClr val="FF0000"/>
                </a:solidFill>
              </a:rPr>
              <a:t>ProductName</a:t>
            </a:r>
            <a:r>
              <a:rPr lang="en-IN" sz="3200" dirty="0">
                <a:solidFill>
                  <a:srgbClr val="FF0000"/>
                </a:solidFill>
              </a:rPr>
              <a:t> AS </a:t>
            </a:r>
            <a:r>
              <a:rPr lang="en-IN" sz="3200" dirty="0" smtClean="0">
                <a:solidFill>
                  <a:srgbClr val="FF0000"/>
                </a:solidFill>
              </a:rPr>
              <a:t>Name FROM Products UNION</a:t>
            </a:r>
          </a:p>
          <a:p>
            <a:r>
              <a:rPr lang="en-IN" sz="3200" dirty="0" smtClean="0">
                <a:solidFill>
                  <a:srgbClr val="FF0000"/>
                </a:solidFill>
              </a:rPr>
              <a:t>ALLSELECT </a:t>
            </a:r>
            <a:r>
              <a:rPr lang="en-IN" sz="3200" dirty="0" err="1">
                <a:solidFill>
                  <a:srgbClr val="FF0000"/>
                </a:solidFill>
              </a:rPr>
              <a:t>first_name</a:t>
            </a:r>
            <a:r>
              <a:rPr lang="en-IN" sz="3200" dirty="0">
                <a:solidFill>
                  <a:srgbClr val="FF0000"/>
                </a:solidFill>
              </a:rPr>
              <a:t> AS </a:t>
            </a:r>
            <a:r>
              <a:rPr lang="en-IN" sz="3200" dirty="0" err="1">
                <a:solidFill>
                  <a:srgbClr val="FF0000"/>
                </a:solidFill>
              </a:rPr>
              <a:t>NameFROM</a:t>
            </a:r>
            <a:r>
              <a:rPr lang="en-IN" sz="3200" dirty="0">
                <a:solidFill>
                  <a:srgbClr val="FF0000"/>
                </a:solidFill>
              </a:rPr>
              <a:t> Customers;</a:t>
            </a:r>
          </a:p>
        </p:txBody>
      </p:sp>
      <p:pic>
        <p:nvPicPr>
          <p:cNvPr id="15" name="Picture 14"/>
          <p:cNvPicPr>
            <a:picLocks noChangeAspect="1"/>
          </p:cNvPicPr>
          <p:nvPr/>
        </p:nvPicPr>
        <p:blipFill>
          <a:blip r:embed="rId9"/>
          <a:stretch>
            <a:fillRect/>
          </a:stretch>
        </p:blipFill>
        <p:spPr>
          <a:xfrm>
            <a:off x="11180515" y="77483"/>
            <a:ext cx="3606605" cy="1618641"/>
          </a:xfrm>
          <a:prstGeom prst="rect">
            <a:avLst/>
          </a:prstGeom>
          <a:ln>
            <a:noFill/>
          </a:ln>
          <a:effectLst>
            <a:softEdge rad="112500"/>
          </a:effectLst>
        </p:spPr>
      </p:pic>
      <p:pic>
        <p:nvPicPr>
          <p:cNvPr id="16" name="Picture 15"/>
          <p:cNvPicPr>
            <a:picLocks noChangeAspect="1"/>
          </p:cNvPicPr>
          <p:nvPr/>
        </p:nvPicPr>
        <p:blipFill>
          <a:blip r:embed="rId10"/>
          <a:stretch>
            <a:fillRect/>
          </a:stretch>
        </p:blipFill>
        <p:spPr>
          <a:xfrm>
            <a:off x="624965" y="2378115"/>
            <a:ext cx="1801135" cy="859611"/>
          </a:xfrm>
          <a:prstGeom prst="rect">
            <a:avLst/>
          </a:prstGeom>
        </p:spPr>
      </p:pic>
      <p:pic>
        <p:nvPicPr>
          <p:cNvPr id="17" name="Picture 16"/>
          <p:cNvPicPr>
            <a:picLocks noChangeAspect="1"/>
          </p:cNvPicPr>
          <p:nvPr/>
        </p:nvPicPr>
        <p:blipFill>
          <a:blip r:embed="rId11"/>
          <a:stretch>
            <a:fillRect/>
          </a:stretch>
        </p:blipFill>
        <p:spPr>
          <a:xfrm>
            <a:off x="7931912" y="2598301"/>
            <a:ext cx="1615580" cy="749873"/>
          </a:xfrm>
          <a:prstGeom prst="rect">
            <a:avLst/>
          </a:prstGeom>
        </p:spPr>
      </p:pic>
    </p:spTree>
    <p:extLst>
      <p:ext uri="{BB962C8B-B14F-4D97-AF65-F5344CB8AC3E}">
        <p14:creationId xmlns:p14="http://schemas.microsoft.com/office/powerpoint/2010/main" val="2878339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Conclusion</a:t>
            </a:r>
            <a:endParaRPr kumimoji="0" lang="en-US" sz="44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93790" y="5693926"/>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kumimoji="0" lang="en-US" sz="17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0"/>
            <a:ext cx="14901333" cy="8382000"/>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1403534113"/>
              </p:ext>
            </p:extLst>
          </p:nvPr>
        </p:nvGraphicFramePr>
        <p:xfrm>
          <a:off x="1715068" y="1150203"/>
          <a:ext cx="9753600" cy="5516880"/>
        </p:xfrm>
        <a:graphic>
          <a:graphicData uri="http://schemas.openxmlformats.org/drawingml/2006/table">
            <a:tbl>
              <a:tblPr firstRow="1" bandRow="1">
                <a:tableStyleId>{5C22544A-7EE6-4342-B048-85BDC9FD1C3A}</a:tableStyleId>
              </a:tblPr>
              <a:tblGrid>
                <a:gridCol w="9753600"/>
              </a:tblGrid>
              <a:tr h="370840">
                <a:tc>
                  <a:txBody>
                    <a:bodyPr/>
                    <a:lstStyle/>
                    <a:p>
                      <a:r>
                        <a:rPr lang="en-US" sz="3600" dirty="0" smtClean="0">
                          <a:solidFill>
                            <a:schemeClr val="tx1"/>
                          </a:solidFill>
                        </a:rPr>
                        <a:t>LEARNING</a:t>
                      </a:r>
                      <a:r>
                        <a:rPr lang="en-US" sz="3600" baseline="0" dirty="0" smtClean="0">
                          <a:solidFill>
                            <a:schemeClr val="tx1"/>
                          </a:solidFill>
                        </a:rPr>
                        <a:t> OUTCOME</a:t>
                      </a:r>
                    </a:p>
                    <a:p>
                      <a:r>
                        <a:rPr lang="en-US" sz="2800" dirty="0" smtClean="0">
                          <a:solidFill>
                            <a:schemeClr val="tx1"/>
                          </a:solidFill>
                        </a:rPr>
                        <a:t>1.Learners will be able to understand and use the basic syntax and structure of SQL queries.</a:t>
                      </a:r>
                      <a:endParaRPr lang="en-US" sz="2800" baseline="0" dirty="0" smtClean="0">
                        <a:solidFill>
                          <a:schemeClr val="tx1"/>
                        </a:solidFill>
                      </a:endParaRPr>
                    </a:p>
                    <a:p>
                      <a:endParaRPr lang="en-US" sz="3600" baseline="0" dirty="0" smtClean="0">
                        <a:solidFill>
                          <a:schemeClr val="tx1"/>
                        </a:solidFill>
                      </a:endParaRPr>
                    </a:p>
                    <a:p>
                      <a:r>
                        <a:rPr lang="en-US" sz="3600" baseline="0" dirty="0" smtClean="0">
                          <a:solidFill>
                            <a:schemeClr val="tx1"/>
                          </a:solidFill>
                        </a:rPr>
                        <a:t>2</a:t>
                      </a:r>
                      <a:r>
                        <a:rPr lang="en-US" sz="2800" baseline="0" dirty="0" smtClean="0">
                          <a:solidFill>
                            <a:schemeClr val="tx1"/>
                          </a:solidFill>
                        </a:rPr>
                        <a:t>.</a:t>
                      </a:r>
                      <a:r>
                        <a:rPr lang="en-US" sz="2800" dirty="0" smtClean="0"/>
                        <a:t> </a:t>
                      </a:r>
                      <a:r>
                        <a:rPr lang="en-US" sz="2800" dirty="0" smtClean="0">
                          <a:solidFill>
                            <a:schemeClr val="tx1"/>
                          </a:solidFill>
                        </a:rPr>
                        <a:t>Learners will be proficient in retrieving data from one or more </a:t>
                      </a:r>
                      <a:r>
                        <a:rPr lang="en-US" sz="2800" dirty="0" smtClean="0"/>
                        <a:t>tables</a:t>
                      </a:r>
                      <a:r>
                        <a:rPr lang="en-US" sz="3600" dirty="0" smtClean="0"/>
                        <a:t>.</a:t>
                      </a:r>
                      <a:endParaRPr lang="en-US" sz="3600" baseline="0" dirty="0" smtClean="0">
                        <a:solidFill>
                          <a:schemeClr val="tx1"/>
                        </a:solidFill>
                      </a:endParaRPr>
                    </a:p>
                    <a:p>
                      <a:r>
                        <a:rPr lang="en-US" sz="2800" baseline="0" dirty="0" smtClean="0">
                          <a:solidFill>
                            <a:schemeClr val="tx1"/>
                          </a:solidFill>
                        </a:rPr>
                        <a:t>3.</a:t>
                      </a:r>
                      <a:r>
                        <a:rPr lang="en-US" sz="2800" dirty="0" smtClean="0">
                          <a:solidFill>
                            <a:schemeClr val="tx1"/>
                          </a:solidFill>
                        </a:rPr>
                        <a:t>Learners will be able to use the WHERE clause to filter records based on specific conditions.</a:t>
                      </a:r>
                      <a:endParaRPr lang="en-US" sz="2800" baseline="0" dirty="0" smtClean="0">
                        <a:solidFill>
                          <a:schemeClr val="tx1"/>
                        </a:solidFill>
                      </a:endParaRPr>
                    </a:p>
                    <a:p>
                      <a:endParaRPr lang="en-US" sz="2800" baseline="0" dirty="0" smtClean="0">
                        <a:solidFill>
                          <a:schemeClr val="tx1"/>
                        </a:solidFill>
                      </a:endParaRPr>
                    </a:p>
                    <a:p>
                      <a:endParaRPr lang="en-US" sz="3600" baseline="0" dirty="0" smtClean="0">
                        <a:solidFill>
                          <a:schemeClr val="tx1"/>
                        </a:solidFill>
                      </a:endParaRPr>
                    </a:p>
                    <a:p>
                      <a:endParaRPr lang="en-IN" sz="3600" dirty="0">
                        <a:solidFill>
                          <a:schemeClr val="tx1"/>
                        </a:solidFill>
                      </a:endParaRPr>
                    </a:p>
                  </a:txBody>
                  <a:tcPr>
                    <a:solidFill>
                      <a:schemeClr val="bg1"/>
                    </a:solidFill>
                  </a:tcPr>
                </a:tc>
              </a:tr>
            </a:tbl>
          </a:graphicData>
        </a:graphic>
      </p:graphicFrame>
      <p:pic>
        <p:nvPicPr>
          <p:cNvPr id="10" name="Picture 9"/>
          <p:cNvPicPr>
            <a:picLocks noChangeAspect="1"/>
          </p:cNvPicPr>
          <p:nvPr/>
        </p:nvPicPr>
        <p:blipFill>
          <a:blip r:embed="rId7"/>
          <a:stretch>
            <a:fillRect/>
          </a:stretch>
        </p:blipFill>
        <p:spPr>
          <a:xfrm>
            <a:off x="11180515" y="77483"/>
            <a:ext cx="3606605" cy="1618641"/>
          </a:xfrm>
          <a:prstGeom prst="rect">
            <a:avLst/>
          </a:prstGeom>
          <a:ln>
            <a:noFill/>
          </a:ln>
          <a:effectLst>
            <a:softEdge rad="112500"/>
          </a:effectLst>
        </p:spPr>
      </p:pic>
    </p:spTree>
    <p:extLst>
      <p:ext uri="{BB962C8B-B14F-4D97-AF65-F5344CB8AC3E}">
        <p14:creationId xmlns:p14="http://schemas.microsoft.com/office/powerpoint/2010/main" val="3268900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4644985"/>
            <a:ext cx="5670590" cy="708779"/>
          </a:xfrm>
          <a:prstGeom prst="rect">
            <a:avLst/>
          </a:prstGeom>
          <a:noFill/>
          <a:ln/>
        </p:spPr>
        <p:txBody>
          <a:bodyPr wrap="none" rtlCol="0" anchor="t"/>
          <a:lstStyle/>
          <a:p>
            <a:pPr marL="0" marR="0" lvl="0" indent="0" algn="l" defTabSz="914400" rtl="0" eaLnBrk="1" fontAlgn="auto" latinLnBrk="0" hangingPunct="1">
              <a:lnSpc>
                <a:spcPts val="5581"/>
              </a:lnSpc>
              <a:spcBef>
                <a:spcPts val="0"/>
              </a:spcBef>
              <a:spcAft>
                <a:spcPts val="0"/>
              </a:spcAft>
              <a:buClrTx/>
              <a:buSzTx/>
              <a:buFontTx/>
              <a:buNone/>
              <a:tabLst/>
              <a:defRPr/>
            </a:pPr>
            <a:r>
              <a:rPr kumimoji="0" lang="en-US" sz="4465" b="1" i="0" u="none" strike="noStrike" kern="1200" cap="none" spc="0" normalizeH="0" baseline="0" noProof="0" dirty="0">
                <a:ln>
                  <a:noFill/>
                </a:ln>
                <a:solidFill>
                  <a:srgbClr val="231971"/>
                </a:solidFill>
                <a:effectLst/>
                <a:uLnTx/>
                <a:uFillTx/>
                <a:latin typeface="Outfit" pitchFamily="34" charset="0"/>
                <a:ea typeface="Outfit" pitchFamily="34" charset="-122"/>
                <a:cs typeface="Outfit" pitchFamily="34" charset="-120"/>
              </a:rPr>
              <a:t>Conclusion</a:t>
            </a:r>
            <a:endParaRPr kumimoji="0" lang="en-US" sz="44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2"/>
          <p:cNvSpPr/>
          <p:nvPr/>
        </p:nvSpPr>
        <p:spPr>
          <a:xfrm>
            <a:off x="793790" y="5693926"/>
            <a:ext cx="13042821" cy="725805"/>
          </a:xfrm>
          <a:prstGeom prst="rect">
            <a:avLst/>
          </a:prstGeom>
          <a:noFill/>
          <a:ln/>
        </p:spPr>
        <p:txBody>
          <a:bodyPr wrap="square" rtlCol="0" anchor="t"/>
          <a:lstStyle/>
          <a:p>
            <a:pPr marL="0" marR="0" lvl="0" indent="0" algn="l" defTabSz="914400" rtl="0" eaLnBrk="1" fontAlgn="auto" latinLnBrk="0" hangingPunct="1">
              <a:lnSpc>
                <a:spcPts val="2858"/>
              </a:lnSpc>
              <a:spcBef>
                <a:spcPts val="0"/>
              </a:spcBef>
              <a:spcAft>
                <a:spcPts val="0"/>
              </a:spcAft>
              <a:buClrTx/>
              <a:buSzTx/>
              <a:buFontTx/>
              <a:buNone/>
              <a:tabLst/>
              <a:defRPr/>
            </a:pPr>
            <a:r>
              <a:rPr kumimoji="0" lang="en-US" sz="1786" b="0" i="0" u="none" strike="noStrike" kern="1200" cap="none" spc="0" normalizeH="0" baseline="0" noProof="0" dirty="0">
                <a:ln>
                  <a:noFill/>
                </a:ln>
                <a:solidFill>
                  <a:srgbClr val="2A2742"/>
                </a:solidFill>
                <a:effectLst/>
                <a:uLnTx/>
                <a:uFillTx/>
                <a:latin typeface="Arimo" pitchFamily="34" charset="0"/>
                <a:ea typeface="Arimo" pitchFamily="34" charset="-122"/>
                <a:cs typeface="Arimo" pitchFamily="34" charset="-120"/>
              </a:rPr>
              <a:t>Computers have become indispensable tools in our modern world, revolutionizing various aspects of our lives. They continue to evolve and offer new possibilities, shaping the future of technology and society.</a:t>
            </a:r>
            <a:endParaRPr kumimoji="0" lang="en-US" sz="1786"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8" name="Image 0" descr="preencoded.png"/>
          <p:cNvPicPr>
            <a:picLocks noChangeAspect="1"/>
          </p:cNvPicPr>
          <p:nvPr/>
        </p:nvPicPr>
        <p:blipFill>
          <a:blip r:embed="rId3"/>
          <a:stretch>
            <a:fillRect/>
          </a:stretch>
        </p:blipFill>
        <p:spPr>
          <a:xfrm>
            <a:off x="0" y="0"/>
            <a:ext cx="14901333" cy="8382000"/>
          </a:xfrm>
          <a:prstGeom prst="rect">
            <a:avLst/>
          </a:prstGeom>
        </p:spPr>
      </p:pic>
      <p:sp>
        <p:nvSpPr>
          <p:cNvPr id="10" name="Rectangle 9"/>
          <p:cNvSpPr/>
          <p:nvPr/>
        </p:nvSpPr>
        <p:spPr>
          <a:xfrm>
            <a:off x="4497999" y="3637002"/>
            <a:ext cx="5905333" cy="110799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prstClr val="black"/>
                </a:solidFill>
                <a:effectLst/>
                <a:uLnTx/>
                <a:uFillTx/>
                <a:latin typeface="Calibri" panose="020F0502020204030204"/>
                <a:ea typeface="+mn-ea"/>
                <a:cs typeface="+mn-cs"/>
              </a:rPr>
              <a:t>THANKYOU</a:t>
            </a:r>
          </a:p>
        </p:txBody>
      </p:sp>
    </p:spTree>
    <p:extLst>
      <p:ext uri="{BB962C8B-B14F-4D97-AF65-F5344CB8AC3E}">
        <p14:creationId xmlns:p14="http://schemas.microsoft.com/office/powerpoint/2010/main" val="149337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1536" y="0"/>
            <a:ext cx="14630400" cy="8229600"/>
          </a:xfrm>
          <a:prstGeom prst="rect">
            <a:avLst/>
          </a:prstGeom>
        </p:spPr>
      </p:pic>
      <p:sp>
        <p:nvSpPr>
          <p:cNvPr id="4" name="Text 1"/>
          <p:cNvSpPr/>
          <p:nvPr/>
        </p:nvSpPr>
        <p:spPr>
          <a:xfrm>
            <a:off x="310152" y="546562"/>
            <a:ext cx="14033167" cy="7159056"/>
          </a:xfrm>
          <a:prstGeom prst="rect">
            <a:avLst/>
          </a:prstGeom>
          <a:noFill/>
          <a:ln/>
        </p:spPr>
        <p:txBody>
          <a:bodyPr wrap="none" rtlCol="0" anchor="t"/>
          <a:lstStyle/>
          <a:p>
            <a:pPr>
              <a:lnSpc>
                <a:spcPts val="5581"/>
              </a:lnSpc>
            </a:pPr>
            <a:r>
              <a:rPr lang="en-US" sz="2800" b="1" u="sng" dirty="0" smtClean="0"/>
              <a:t>1.STUDY BASIC SQL STATEMENTS</a:t>
            </a:r>
          </a:p>
          <a:p>
            <a:pPr>
              <a:lnSpc>
                <a:spcPts val="5581"/>
              </a:lnSpc>
            </a:pPr>
            <a:endParaRPr lang="en-US" sz="2800" b="1" u="sng" dirty="0" smtClean="0"/>
          </a:p>
          <a:p>
            <a:r>
              <a:rPr lang="en-US" sz="2800" b="1" dirty="0" smtClean="0"/>
              <a:t>A </a:t>
            </a:r>
            <a:r>
              <a:rPr lang="en-US" sz="2800" b="1" dirty="0" smtClean="0"/>
              <a:t>. Basic </a:t>
            </a:r>
            <a:r>
              <a:rPr lang="en-US" sz="2800" b="1" dirty="0"/>
              <a:t>Select Queries</a:t>
            </a:r>
            <a:endParaRPr lang="en-US" sz="2800" b="1" dirty="0" smtClean="0"/>
          </a:p>
          <a:p>
            <a:r>
              <a:rPr lang="en-US" sz="2800" dirty="0" smtClean="0"/>
              <a:t>Write </a:t>
            </a:r>
            <a:r>
              <a:rPr lang="en-US" sz="2800" dirty="0"/>
              <a:t>an SQL query to retrieve all </a:t>
            </a:r>
            <a:r>
              <a:rPr lang="en-US" sz="2800" dirty="0" smtClean="0"/>
              <a:t>columns </a:t>
            </a:r>
            <a:r>
              <a:rPr lang="en-US" sz="2800" dirty="0"/>
              <a:t>and rows from the Employees table</a:t>
            </a:r>
            <a:r>
              <a:rPr lang="en-US" sz="2800" dirty="0" smtClean="0"/>
              <a:t>.</a:t>
            </a:r>
          </a:p>
          <a:p>
            <a:endParaRPr lang="en-US" sz="2800" dirty="0"/>
          </a:p>
          <a:p>
            <a:r>
              <a:rPr lang="en-US" sz="2800" dirty="0"/>
              <a:t> </a:t>
            </a:r>
            <a:r>
              <a:rPr lang="en-US" sz="2800" b="1" dirty="0" smtClean="0"/>
              <a:t>B. </a:t>
            </a:r>
            <a:r>
              <a:rPr lang="en-US" sz="2800" b="1" dirty="0"/>
              <a:t>Filtering </a:t>
            </a:r>
            <a:r>
              <a:rPr lang="en-US" sz="2800" b="1" dirty="0" smtClean="0"/>
              <a:t>Data Question</a:t>
            </a:r>
            <a:r>
              <a:rPr lang="en-US" sz="2800" b="1" dirty="0"/>
              <a:t>: </a:t>
            </a:r>
            <a:endParaRPr lang="en-US" sz="2800" b="1" dirty="0" smtClean="0"/>
          </a:p>
          <a:p>
            <a:r>
              <a:rPr lang="en-US" sz="2800" dirty="0" smtClean="0"/>
              <a:t>Write </a:t>
            </a:r>
            <a:r>
              <a:rPr lang="en-US" sz="2800" dirty="0"/>
              <a:t>an SQL query to find all employees whose </a:t>
            </a:r>
            <a:r>
              <a:rPr lang="en-US" sz="2800" dirty="0" smtClean="0"/>
              <a:t>last name is  ‘doe'.</a:t>
            </a:r>
          </a:p>
          <a:p>
            <a:endParaRPr lang="en-US" sz="2800" dirty="0" smtClean="0"/>
          </a:p>
          <a:p>
            <a:r>
              <a:rPr lang="en-US" sz="2800" b="1" dirty="0"/>
              <a:t>C</a:t>
            </a:r>
            <a:r>
              <a:rPr lang="en-US" sz="2800" b="1" dirty="0" smtClean="0"/>
              <a:t>. </a:t>
            </a:r>
            <a:r>
              <a:rPr lang="en-US" sz="2800" b="1" dirty="0"/>
              <a:t>Sorting </a:t>
            </a:r>
            <a:r>
              <a:rPr lang="en-US" sz="2800" b="1" dirty="0" smtClean="0"/>
              <a:t>Data Question:</a:t>
            </a:r>
          </a:p>
          <a:p>
            <a:r>
              <a:rPr lang="en-US" sz="2800" dirty="0" smtClean="0"/>
              <a:t> </a:t>
            </a:r>
            <a:r>
              <a:rPr lang="en-US" sz="2800" dirty="0"/>
              <a:t>Write an SQL query to list all books from the </a:t>
            </a:r>
            <a:r>
              <a:rPr lang="en-US" sz="2800" dirty="0" smtClean="0"/>
              <a:t>Books </a:t>
            </a:r>
            <a:r>
              <a:rPr lang="en-US" sz="2800" dirty="0"/>
              <a:t>table, ordered by publication </a:t>
            </a:r>
            <a:r>
              <a:rPr lang="en-US" sz="2800" dirty="0" smtClean="0"/>
              <a:t>year</a:t>
            </a:r>
            <a:endParaRPr lang="en-US" sz="2800" dirty="0"/>
          </a:p>
          <a:p>
            <a:r>
              <a:rPr lang="en-US" sz="2800" dirty="0" smtClean="0"/>
              <a:t> </a:t>
            </a:r>
            <a:r>
              <a:rPr lang="en-US" sz="2800" dirty="0"/>
              <a:t>in descending order</a:t>
            </a:r>
            <a:r>
              <a:rPr lang="en-US" sz="2800" dirty="0" smtClean="0"/>
              <a:t>.</a:t>
            </a:r>
          </a:p>
          <a:p>
            <a:endParaRPr lang="en-US" sz="2800" dirty="0" smtClean="0"/>
          </a:p>
        </p:txBody>
      </p:sp>
      <p:sp>
        <p:nvSpPr>
          <p:cNvPr id="3" name="Rectangle 2"/>
          <p:cNvSpPr/>
          <p:nvPr/>
        </p:nvSpPr>
        <p:spPr>
          <a:xfrm>
            <a:off x="416921" y="5972073"/>
            <a:ext cx="13407656" cy="954107"/>
          </a:xfrm>
          <a:prstGeom prst="rect">
            <a:avLst/>
          </a:prstGeom>
        </p:spPr>
        <p:txBody>
          <a:bodyPr wrap="square">
            <a:spAutoFit/>
          </a:bodyPr>
          <a:lstStyle/>
          <a:p>
            <a:r>
              <a:rPr lang="en-IN" sz="2800" b="1" dirty="0"/>
              <a:t>D</a:t>
            </a:r>
            <a:r>
              <a:rPr lang="en-IN" sz="2800" b="1" dirty="0" smtClean="0"/>
              <a:t>. </a:t>
            </a:r>
            <a:r>
              <a:rPr lang="en-IN" sz="2800" b="1" dirty="0"/>
              <a:t>Aggregating </a:t>
            </a:r>
            <a:r>
              <a:rPr lang="en-IN" sz="2800" b="1" dirty="0" smtClean="0"/>
              <a:t>Data Question</a:t>
            </a:r>
            <a:r>
              <a:rPr lang="en-IN" sz="2800" b="1" dirty="0"/>
              <a:t>: </a:t>
            </a:r>
            <a:endParaRPr lang="en-IN" sz="2800" b="1" dirty="0" smtClean="0"/>
          </a:p>
          <a:p>
            <a:r>
              <a:rPr lang="en-IN" sz="2800" dirty="0" smtClean="0"/>
              <a:t>Write </a:t>
            </a:r>
            <a:r>
              <a:rPr lang="en-IN" sz="2800" dirty="0"/>
              <a:t>an SQL query to find the total number of orders in the Orders table</a:t>
            </a:r>
          </a:p>
        </p:txBody>
      </p:sp>
      <p:pic>
        <p:nvPicPr>
          <p:cNvPr id="5" name="Picture 4"/>
          <p:cNvPicPr>
            <a:picLocks noChangeAspect="1"/>
          </p:cNvPicPr>
          <p:nvPr/>
        </p:nvPicPr>
        <p:blipFill>
          <a:blip r:embed="rId4"/>
          <a:stretch>
            <a:fillRect/>
          </a:stretch>
        </p:blipFill>
        <p:spPr>
          <a:xfrm>
            <a:off x="10793718" y="77483"/>
            <a:ext cx="3606605" cy="1618641"/>
          </a:xfrm>
          <a:prstGeom prst="rect">
            <a:avLst/>
          </a:prstGeom>
          <a:ln>
            <a:noFill/>
          </a:ln>
          <a:effectLst>
            <a:softEdge rad="112500"/>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25931" y="-1357"/>
            <a:ext cx="14630400" cy="8229600"/>
          </a:xfrm>
          <a:prstGeom prst="rect">
            <a:avLst/>
          </a:prstGeom>
        </p:spPr>
      </p:pic>
      <p:sp>
        <p:nvSpPr>
          <p:cNvPr id="8" name="Text 1"/>
          <p:cNvSpPr/>
          <p:nvPr/>
        </p:nvSpPr>
        <p:spPr>
          <a:xfrm>
            <a:off x="6229350" y="919996"/>
            <a:ext cx="7285928" cy="663297"/>
          </a:xfrm>
          <a:prstGeom prst="rect">
            <a:avLst/>
          </a:prstGeom>
          <a:noFill/>
          <a:ln/>
        </p:spPr>
        <p:txBody>
          <a:bodyPr wrap="none" rtlCol="0" anchor="t"/>
          <a:lstStyle/>
          <a:p>
            <a:pPr marL="0" indent="0">
              <a:lnSpc>
                <a:spcPts val="5223"/>
              </a:lnSpc>
              <a:buNone/>
            </a:pPr>
            <a:endParaRPr lang="en-US" sz="4179" dirty="0"/>
          </a:p>
        </p:txBody>
      </p:sp>
      <p:sp>
        <p:nvSpPr>
          <p:cNvPr id="9" name="Rectangle 8"/>
          <p:cNvSpPr/>
          <p:nvPr/>
        </p:nvSpPr>
        <p:spPr>
          <a:xfrm>
            <a:off x="643917" y="1095959"/>
            <a:ext cx="12531785" cy="1200329"/>
          </a:xfrm>
          <a:prstGeom prst="rect">
            <a:avLst/>
          </a:prstGeom>
        </p:spPr>
        <p:txBody>
          <a:bodyPr wrap="square">
            <a:spAutoFit/>
          </a:bodyPr>
          <a:lstStyle/>
          <a:p>
            <a:pPr algn="just"/>
            <a:r>
              <a:rPr lang="en-IN" sz="2400" b="1" u="sng" dirty="0" smtClean="0"/>
              <a:t>E. </a:t>
            </a:r>
            <a:r>
              <a:rPr lang="en-IN" sz="2400" b="1" u="sng" dirty="0"/>
              <a:t>Grouping </a:t>
            </a:r>
            <a:r>
              <a:rPr lang="en-IN" sz="2400" b="1" u="sng" dirty="0" smtClean="0"/>
              <a:t>Data Question:</a:t>
            </a:r>
          </a:p>
          <a:p>
            <a:pPr algn="just"/>
            <a:r>
              <a:rPr lang="en-IN" sz="2400" dirty="0" smtClean="0"/>
              <a:t> </a:t>
            </a:r>
            <a:r>
              <a:rPr lang="en-IN" sz="2400" dirty="0"/>
              <a:t>Write an SQL query to find the average salary of employees in each department. Assume you have the Employees table with columns </a:t>
            </a:r>
            <a:r>
              <a:rPr lang="en-IN" sz="2400" dirty="0" smtClean="0"/>
              <a:t>Employee ID ,  </a:t>
            </a:r>
            <a:r>
              <a:rPr lang="en-IN" sz="2400" dirty="0" err="1" smtClean="0"/>
              <a:t>FirstName</a:t>
            </a:r>
            <a:r>
              <a:rPr lang="en-IN" sz="2400" dirty="0" smtClean="0"/>
              <a:t> , </a:t>
            </a:r>
            <a:r>
              <a:rPr lang="en-IN" sz="2400" dirty="0" err="1" smtClean="0"/>
              <a:t>LastName</a:t>
            </a:r>
            <a:r>
              <a:rPr lang="en-IN" sz="2400" dirty="0" smtClean="0"/>
              <a:t> , </a:t>
            </a:r>
            <a:r>
              <a:rPr lang="en-IN" sz="2400" dirty="0"/>
              <a:t>Salary, and </a:t>
            </a:r>
            <a:r>
              <a:rPr lang="en-IN" sz="2400" dirty="0" err="1"/>
              <a:t>DepartmentID</a:t>
            </a:r>
            <a:r>
              <a:rPr lang="en-IN" sz="2400" dirty="0"/>
              <a:t>.</a:t>
            </a:r>
          </a:p>
        </p:txBody>
      </p:sp>
      <p:sp>
        <p:nvSpPr>
          <p:cNvPr id="10" name="Rectangle 9"/>
          <p:cNvSpPr/>
          <p:nvPr/>
        </p:nvSpPr>
        <p:spPr>
          <a:xfrm>
            <a:off x="643917" y="2527190"/>
            <a:ext cx="13258800" cy="830997"/>
          </a:xfrm>
          <a:prstGeom prst="rect">
            <a:avLst/>
          </a:prstGeom>
        </p:spPr>
        <p:txBody>
          <a:bodyPr wrap="square">
            <a:spAutoFit/>
          </a:bodyPr>
          <a:lstStyle/>
          <a:p>
            <a:r>
              <a:rPr lang="en-IN" sz="2400" b="1" u="sng" dirty="0"/>
              <a:t>F</a:t>
            </a:r>
            <a:r>
              <a:rPr lang="en-IN" sz="2400" b="1" u="sng" dirty="0" smtClean="0"/>
              <a:t>. </a:t>
            </a:r>
            <a:r>
              <a:rPr lang="en-IN" sz="2400" b="1" u="sng" dirty="0"/>
              <a:t>Using </a:t>
            </a:r>
            <a:r>
              <a:rPr lang="en-IN" sz="2400" b="1" u="sng" dirty="0" smtClean="0"/>
              <a:t>DISTINCT Question:</a:t>
            </a:r>
          </a:p>
          <a:p>
            <a:r>
              <a:rPr lang="en-IN" sz="2400" dirty="0" smtClean="0"/>
              <a:t> </a:t>
            </a:r>
            <a:r>
              <a:rPr lang="en-IN" sz="2400" dirty="0"/>
              <a:t>Write an SQL query to list all unique job titles from the Employees table.</a:t>
            </a:r>
          </a:p>
        </p:txBody>
      </p:sp>
      <p:sp>
        <p:nvSpPr>
          <p:cNvPr id="11" name="Rectangle 10"/>
          <p:cNvSpPr/>
          <p:nvPr/>
        </p:nvSpPr>
        <p:spPr>
          <a:xfrm>
            <a:off x="643917" y="3502358"/>
            <a:ext cx="12781631" cy="1200329"/>
          </a:xfrm>
          <a:prstGeom prst="rect">
            <a:avLst/>
          </a:prstGeom>
        </p:spPr>
        <p:txBody>
          <a:bodyPr wrap="square">
            <a:spAutoFit/>
          </a:bodyPr>
          <a:lstStyle/>
          <a:p>
            <a:r>
              <a:rPr lang="en-IN" sz="2400" b="1" u="sng" dirty="0" smtClean="0"/>
              <a:t>G. </a:t>
            </a:r>
            <a:r>
              <a:rPr lang="en-IN" sz="2400" b="1" u="sng" dirty="0"/>
              <a:t>Using </a:t>
            </a:r>
            <a:r>
              <a:rPr lang="en-IN" sz="2400" b="1" u="sng" dirty="0" smtClean="0"/>
              <a:t>LIKE Question</a:t>
            </a:r>
            <a:r>
              <a:rPr lang="en-IN" sz="2400" b="1" u="sng" dirty="0"/>
              <a:t>: </a:t>
            </a:r>
            <a:endParaRPr lang="en-IN" sz="2400" b="1" u="sng" dirty="0" smtClean="0"/>
          </a:p>
          <a:p>
            <a:r>
              <a:rPr lang="en-IN" sz="2400" dirty="0" smtClean="0"/>
              <a:t>Write </a:t>
            </a:r>
            <a:r>
              <a:rPr lang="en-IN" sz="2400" dirty="0"/>
              <a:t>an SQL query to find all products from the Products table where the product name contains the word 'Laptop'.</a:t>
            </a:r>
          </a:p>
        </p:txBody>
      </p:sp>
      <p:sp>
        <p:nvSpPr>
          <p:cNvPr id="12" name="Rectangle 11"/>
          <p:cNvSpPr/>
          <p:nvPr/>
        </p:nvSpPr>
        <p:spPr>
          <a:xfrm>
            <a:off x="643916" y="4843195"/>
            <a:ext cx="12961089" cy="1200329"/>
          </a:xfrm>
          <a:prstGeom prst="rect">
            <a:avLst/>
          </a:prstGeom>
        </p:spPr>
        <p:txBody>
          <a:bodyPr wrap="square">
            <a:spAutoFit/>
          </a:bodyPr>
          <a:lstStyle/>
          <a:p>
            <a:r>
              <a:rPr lang="en-IN" sz="2400" b="1" u="sng" dirty="0"/>
              <a:t>H</a:t>
            </a:r>
            <a:r>
              <a:rPr lang="en-IN" sz="2400" b="1" u="sng" dirty="0" smtClean="0"/>
              <a:t>. </a:t>
            </a:r>
            <a:r>
              <a:rPr lang="en-IN" sz="2400" b="1" u="sng" dirty="0"/>
              <a:t>Nested </a:t>
            </a:r>
            <a:r>
              <a:rPr lang="en-IN" sz="2400" b="1" u="sng" dirty="0" smtClean="0"/>
              <a:t>Sub queries Question</a:t>
            </a:r>
            <a:r>
              <a:rPr lang="en-IN" sz="2400" b="1" u="sng" dirty="0" smtClean="0"/>
              <a:t>:</a:t>
            </a:r>
          </a:p>
          <a:p>
            <a:r>
              <a:rPr lang="en-IN" sz="2400" dirty="0" smtClean="0"/>
              <a:t> </a:t>
            </a:r>
            <a:r>
              <a:rPr lang="en-IN" sz="2400" dirty="0"/>
              <a:t>Write an SQL query to find the names of employees who have a salary greater than the average salary of all employees.</a:t>
            </a:r>
          </a:p>
        </p:txBody>
      </p:sp>
      <p:sp>
        <p:nvSpPr>
          <p:cNvPr id="13" name="Rectangle 12"/>
          <p:cNvSpPr/>
          <p:nvPr/>
        </p:nvSpPr>
        <p:spPr>
          <a:xfrm>
            <a:off x="710798" y="6074213"/>
            <a:ext cx="13354494" cy="1200329"/>
          </a:xfrm>
          <a:prstGeom prst="rect">
            <a:avLst/>
          </a:prstGeom>
        </p:spPr>
        <p:txBody>
          <a:bodyPr wrap="square">
            <a:spAutoFit/>
          </a:bodyPr>
          <a:lstStyle/>
          <a:p>
            <a:pPr marL="514350" indent="-514350">
              <a:buAutoNum type="romanUcPeriod"/>
            </a:pPr>
            <a:r>
              <a:rPr lang="en-IN" sz="2400" b="1" u="sng" dirty="0" smtClean="0"/>
              <a:t>Set </a:t>
            </a:r>
            <a:r>
              <a:rPr lang="en-IN" sz="2400" b="1" u="sng" dirty="0" smtClean="0"/>
              <a:t>Operations Question</a:t>
            </a:r>
            <a:r>
              <a:rPr lang="en-IN" sz="2400" b="1" u="sng" dirty="0"/>
              <a:t>: </a:t>
            </a:r>
            <a:endParaRPr lang="en-IN" sz="2400" b="1" u="sng" dirty="0"/>
          </a:p>
          <a:p>
            <a:r>
              <a:rPr lang="en-IN" sz="2400" dirty="0" smtClean="0"/>
              <a:t>Write </a:t>
            </a:r>
            <a:r>
              <a:rPr lang="en-IN" sz="2400" dirty="0"/>
              <a:t>an SQL query to find the union of all product names from the Products table and all customer names from the Customers table.</a:t>
            </a:r>
          </a:p>
        </p:txBody>
      </p:sp>
      <p:pic>
        <p:nvPicPr>
          <p:cNvPr id="14" name="Picture 13"/>
          <p:cNvPicPr>
            <a:picLocks noChangeAspect="1"/>
          </p:cNvPicPr>
          <p:nvPr/>
        </p:nvPicPr>
        <p:blipFill>
          <a:blip r:embed="rId3"/>
          <a:stretch>
            <a:fillRect/>
          </a:stretch>
        </p:blipFill>
        <p:spPr>
          <a:xfrm>
            <a:off x="10793718" y="77483"/>
            <a:ext cx="3606605" cy="1618641"/>
          </a:xfrm>
          <a:prstGeom prst="rect">
            <a:avLst/>
          </a:prstGeom>
          <a:ln>
            <a:noFill/>
          </a:ln>
          <a:effectLst>
            <a:softEdge rad="112500"/>
          </a:effectLst>
        </p:spPr>
      </p:pic>
    </p:spTree>
    <p:extLst>
      <p:ext uri="{BB962C8B-B14F-4D97-AF65-F5344CB8AC3E}">
        <p14:creationId xmlns:p14="http://schemas.microsoft.com/office/powerpoint/2010/main" val="4000980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561616811"/>
              </p:ext>
            </p:extLst>
          </p:nvPr>
        </p:nvGraphicFramePr>
        <p:xfrm>
          <a:off x="1924692" y="1942387"/>
          <a:ext cx="9753600" cy="640080"/>
        </p:xfrm>
        <a:graphic>
          <a:graphicData uri="http://schemas.openxmlformats.org/drawingml/2006/table">
            <a:tbl>
              <a:tblPr firstRow="1" bandRow="1">
                <a:tableStyleId>{5C22544A-7EE6-4342-B048-85BDC9FD1C3A}</a:tableStyleId>
              </a:tblPr>
              <a:tblGrid>
                <a:gridCol w="9753600"/>
              </a:tblGrid>
              <a:tr h="370840">
                <a:tc>
                  <a:txBody>
                    <a:bodyPr/>
                    <a:lstStyle/>
                    <a:p>
                      <a:r>
                        <a:rPr lang="en-US" sz="3600" dirty="0" smtClean="0">
                          <a:solidFill>
                            <a:schemeClr val="tx1"/>
                          </a:solidFill>
                        </a:rPr>
                        <a:t>objective</a:t>
                      </a:r>
                      <a:endParaRPr lang="en-IN" sz="3600" dirty="0">
                        <a:solidFill>
                          <a:schemeClr val="tx1"/>
                        </a:solidFill>
                      </a:endParaRPr>
                    </a:p>
                  </a:txBody>
                  <a:tcPr>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3847646"/>
              </p:ext>
            </p:extLst>
          </p:nvPr>
        </p:nvGraphicFramePr>
        <p:xfrm>
          <a:off x="1924692" y="2788920"/>
          <a:ext cx="9753600" cy="2651760"/>
        </p:xfrm>
        <a:graphic>
          <a:graphicData uri="http://schemas.openxmlformats.org/drawingml/2006/table">
            <a:tbl>
              <a:tblPr firstRow="1" bandRow="1">
                <a:tableStyleId>{5C22544A-7EE6-4342-B048-85BDC9FD1C3A}</a:tableStyleId>
              </a:tblPr>
              <a:tblGrid>
                <a:gridCol w="9753600"/>
              </a:tblGrid>
              <a:tr h="370840">
                <a:tc>
                  <a:txBody>
                    <a:bodyPr/>
                    <a:lstStyle/>
                    <a:p>
                      <a:r>
                        <a:rPr lang="en-US" sz="2800" dirty="0" smtClean="0">
                          <a:solidFill>
                            <a:schemeClr val="tx1"/>
                          </a:solidFill>
                        </a:rPr>
                        <a:t>Data Query Language (DQL) is a subset of SQL (Structured Query Language) used specifically for querying and retrieving data from databases. The primary focus of DQL is to read and extract data based on specified criteria. It does not modify the data or the structure of the database; it only deals with retrieving and presenting data.</a:t>
                      </a:r>
                      <a:endParaRPr lang="en-IN" sz="2800" dirty="0">
                        <a:solidFill>
                          <a:schemeClr val="tx1"/>
                        </a:solidFill>
                      </a:endParaRPr>
                    </a:p>
                  </a:txBody>
                  <a:tcPr>
                    <a:solidFill>
                      <a:schemeClr val="bg1"/>
                    </a:solidFill>
                  </a:tcPr>
                </a:tc>
              </a:tr>
            </a:tbl>
          </a:graphicData>
        </a:graphic>
      </p:graphicFrame>
      <p:pic>
        <p:nvPicPr>
          <p:cNvPr id="5" name="Picture 4"/>
          <p:cNvPicPr>
            <a:picLocks noChangeAspect="1"/>
          </p:cNvPicPr>
          <p:nvPr/>
        </p:nvPicPr>
        <p:blipFill>
          <a:blip r:embed="rId3"/>
          <a:stretch>
            <a:fillRect/>
          </a:stretch>
        </p:blipFill>
        <p:spPr>
          <a:xfrm>
            <a:off x="10793718" y="77483"/>
            <a:ext cx="3606605" cy="1618641"/>
          </a:xfrm>
          <a:prstGeom prst="rect">
            <a:avLst/>
          </a:prstGeom>
          <a:ln>
            <a:noFill/>
          </a:ln>
          <a:effectLst>
            <a:softEdge rad="112500"/>
          </a:effectLst>
        </p:spPr>
      </p:pic>
    </p:spTree>
    <p:extLst>
      <p:ext uri="{BB962C8B-B14F-4D97-AF65-F5344CB8AC3E}">
        <p14:creationId xmlns:p14="http://schemas.microsoft.com/office/powerpoint/2010/main" val="1478200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060" y="0"/>
            <a:ext cx="14630400" cy="8229600"/>
          </a:xfrm>
          <a:prstGeom prst="rect">
            <a:avLst/>
          </a:prstGeom>
        </p:spPr>
      </p:pic>
      <p:sp>
        <p:nvSpPr>
          <p:cNvPr id="6" name="Text 1"/>
          <p:cNvSpPr/>
          <p:nvPr/>
        </p:nvSpPr>
        <p:spPr>
          <a:xfrm>
            <a:off x="6230934" y="626515"/>
            <a:ext cx="7335449" cy="708779"/>
          </a:xfrm>
          <a:prstGeom prst="rect">
            <a:avLst/>
          </a:prstGeom>
          <a:noFill/>
          <a:ln/>
        </p:spPr>
        <p:txBody>
          <a:bodyPr wrap="none" rtlCol="0" anchor="t"/>
          <a:lstStyle/>
          <a:p>
            <a:pPr marL="914400" indent="-914400">
              <a:lnSpc>
                <a:spcPts val="5581"/>
              </a:lnSpc>
              <a:buAutoNum type="arabicPeriod"/>
            </a:pPr>
            <a:endParaRPr lang="en-US" sz="1200" dirty="0"/>
          </a:p>
        </p:txBody>
      </p:sp>
      <p:sp>
        <p:nvSpPr>
          <p:cNvPr id="7" name="Text 2"/>
          <p:cNvSpPr/>
          <p:nvPr/>
        </p:nvSpPr>
        <p:spPr>
          <a:xfrm>
            <a:off x="6280190" y="2201108"/>
            <a:ext cx="7556421" cy="725805"/>
          </a:xfrm>
          <a:prstGeom prst="rect">
            <a:avLst/>
          </a:prstGeom>
          <a:noFill/>
          <a:ln/>
        </p:spPr>
        <p:txBody>
          <a:bodyPr wrap="square" rtlCol="0" anchor="t"/>
          <a:lstStyle/>
          <a:p>
            <a:pPr marL="0" indent="0">
              <a:lnSpc>
                <a:spcPts val="2858"/>
              </a:lnSpc>
              <a:buNone/>
            </a:pPr>
            <a:endParaRPr lang="en-US" sz="1786" dirty="0"/>
          </a:p>
        </p:txBody>
      </p:sp>
      <p:sp>
        <p:nvSpPr>
          <p:cNvPr id="9" name="Text 4"/>
          <p:cNvSpPr/>
          <p:nvPr/>
        </p:nvSpPr>
        <p:spPr>
          <a:xfrm>
            <a:off x="6468904" y="3522226"/>
            <a:ext cx="132755" cy="340281"/>
          </a:xfrm>
          <a:prstGeom prst="rect">
            <a:avLst/>
          </a:prstGeom>
          <a:noFill/>
          <a:ln/>
        </p:spPr>
        <p:txBody>
          <a:bodyPr wrap="none" rtlCol="0" anchor="t"/>
          <a:lstStyle/>
          <a:p>
            <a:pPr marL="0" indent="0" algn="ctr">
              <a:lnSpc>
                <a:spcPts val="2679"/>
              </a:lnSpc>
              <a:buNone/>
            </a:pPr>
            <a:endParaRPr lang="en-US" sz="2679" dirty="0"/>
          </a:p>
        </p:txBody>
      </p:sp>
      <p:sp>
        <p:nvSpPr>
          <p:cNvPr id="10" name="Text 5"/>
          <p:cNvSpPr/>
          <p:nvPr/>
        </p:nvSpPr>
        <p:spPr>
          <a:xfrm>
            <a:off x="7017306" y="3437215"/>
            <a:ext cx="2835235" cy="354330"/>
          </a:xfrm>
          <a:prstGeom prst="rect">
            <a:avLst/>
          </a:prstGeom>
          <a:noFill/>
          <a:ln/>
        </p:spPr>
        <p:txBody>
          <a:bodyPr wrap="none" rtlCol="0" anchor="t"/>
          <a:lstStyle/>
          <a:p>
            <a:pPr marL="0" indent="0">
              <a:lnSpc>
                <a:spcPts val="2791"/>
              </a:lnSpc>
              <a:buNone/>
            </a:pPr>
            <a:endParaRPr lang="en-US" sz="2233" dirty="0"/>
          </a:p>
        </p:txBody>
      </p:sp>
      <p:sp>
        <p:nvSpPr>
          <p:cNvPr id="11" name="Text 6"/>
          <p:cNvSpPr/>
          <p:nvPr/>
        </p:nvSpPr>
        <p:spPr>
          <a:xfrm>
            <a:off x="7017306" y="3927634"/>
            <a:ext cx="2927747" cy="1088708"/>
          </a:xfrm>
          <a:prstGeom prst="rect">
            <a:avLst/>
          </a:prstGeom>
          <a:noFill/>
          <a:ln/>
        </p:spPr>
        <p:txBody>
          <a:bodyPr wrap="square" rtlCol="0" anchor="t"/>
          <a:lstStyle/>
          <a:p>
            <a:pPr marL="0" indent="0">
              <a:lnSpc>
                <a:spcPts val="2858"/>
              </a:lnSpc>
              <a:buNone/>
            </a:pPr>
            <a:r>
              <a:rPr lang="en-US" sz="1786" dirty="0">
                <a:solidFill>
                  <a:srgbClr val="2A2742"/>
                </a:solidFill>
                <a:latin typeface="Arimo" pitchFamily="34" charset="0"/>
                <a:ea typeface="Arimo" pitchFamily="34" charset="-122"/>
                <a:cs typeface="Arimo" pitchFamily="34" charset="-120"/>
              </a:rPr>
              <a:t>.</a:t>
            </a:r>
            <a:endParaRPr lang="en-US" sz="1786" dirty="0"/>
          </a:p>
        </p:txBody>
      </p:sp>
      <p:sp>
        <p:nvSpPr>
          <p:cNvPr id="13" name="Text 8"/>
          <p:cNvSpPr/>
          <p:nvPr/>
        </p:nvSpPr>
        <p:spPr>
          <a:xfrm>
            <a:off x="10329029" y="3522226"/>
            <a:ext cx="195977" cy="340281"/>
          </a:xfrm>
          <a:prstGeom prst="rect">
            <a:avLst/>
          </a:prstGeom>
          <a:noFill/>
          <a:ln/>
        </p:spPr>
        <p:txBody>
          <a:bodyPr wrap="none" rtlCol="0" anchor="t"/>
          <a:lstStyle/>
          <a:p>
            <a:pPr marL="0" indent="0" algn="ctr">
              <a:lnSpc>
                <a:spcPts val="2679"/>
              </a:lnSpc>
              <a:buNone/>
            </a:pPr>
            <a:endParaRPr lang="en-US" sz="2679" dirty="0"/>
          </a:p>
        </p:txBody>
      </p:sp>
      <p:graphicFrame>
        <p:nvGraphicFramePr>
          <p:cNvPr id="28" name="Table 27"/>
          <p:cNvGraphicFramePr>
            <a:graphicFrameLocks noGrp="1"/>
          </p:cNvGraphicFramePr>
          <p:nvPr>
            <p:extLst>
              <p:ext uri="{D42A27DB-BD31-4B8C-83A1-F6EECF244321}">
                <p14:modId xmlns:p14="http://schemas.microsoft.com/office/powerpoint/2010/main" val="722061878"/>
              </p:ext>
            </p:extLst>
          </p:nvPr>
        </p:nvGraphicFramePr>
        <p:xfrm>
          <a:off x="989339" y="3147655"/>
          <a:ext cx="1548823" cy="579120"/>
        </p:xfrm>
        <a:graphic>
          <a:graphicData uri="http://schemas.openxmlformats.org/drawingml/2006/table">
            <a:tbl>
              <a:tblPr firstRow="1" bandRow="1">
                <a:tableStyleId>{5C22544A-7EE6-4342-B048-85BDC9FD1C3A}</a:tableStyleId>
              </a:tblPr>
              <a:tblGrid>
                <a:gridCol w="1548823">
                  <a:extLst>
                    <a:ext uri="{9D8B030D-6E8A-4147-A177-3AD203B41FA5}">
                      <a16:colId xmlns="" xmlns:a16="http://schemas.microsoft.com/office/drawing/2014/main" val="20000"/>
                    </a:ext>
                  </a:extLst>
                </a:gridCol>
              </a:tblGrid>
              <a:tr h="370840">
                <a:tc>
                  <a:txBody>
                    <a:bodyPr/>
                    <a:lstStyle/>
                    <a:p>
                      <a:r>
                        <a:rPr lang="en-US" sz="3200" dirty="0">
                          <a:solidFill>
                            <a:schemeClr val="tx1"/>
                          </a:solidFill>
                        </a:rPr>
                        <a:t>QUERY</a:t>
                      </a:r>
                      <a:endParaRPr lang="en-IN" sz="3200" dirty="0">
                        <a:solidFill>
                          <a:schemeClr val="tx1"/>
                        </a:solidFill>
                      </a:endParaRPr>
                    </a:p>
                  </a:txBody>
                  <a:tcPr>
                    <a:solidFill>
                      <a:schemeClr val="bg1"/>
                    </a:solidFill>
                  </a:tcPr>
                </a:tc>
                <a:extLst>
                  <a:ext uri="{0D108BD9-81ED-4DB2-BD59-A6C34878D82A}">
                    <a16:rowId xmlns="" xmlns:a16="http://schemas.microsoft.com/office/drawing/2014/main" val="10000"/>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4268066419"/>
              </p:ext>
            </p:extLst>
          </p:nvPr>
        </p:nvGraphicFramePr>
        <p:xfrm>
          <a:off x="7885518" y="2813994"/>
          <a:ext cx="1576690" cy="518160"/>
        </p:xfrm>
        <a:graphic>
          <a:graphicData uri="http://schemas.openxmlformats.org/drawingml/2006/table">
            <a:tbl>
              <a:tblPr firstRow="1" bandRow="1">
                <a:tableStyleId>{5C22544A-7EE6-4342-B048-85BDC9FD1C3A}</a:tableStyleId>
              </a:tblPr>
              <a:tblGrid>
                <a:gridCol w="1576690">
                  <a:extLst>
                    <a:ext uri="{9D8B030D-6E8A-4147-A177-3AD203B41FA5}">
                      <a16:colId xmlns="" xmlns:a16="http://schemas.microsoft.com/office/drawing/2014/main" val="20000"/>
                    </a:ext>
                  </a:extLst>
                </a:gridCol>
              </a:tblGrid>
              <a:tr h="370840">
                <a:tc>
                  <a:txBody>
                    <a:bodyPr/>
                    <a:lstStyle/>
                    <a:p>
                      <a:r>
                        <a:rPr lang="en-US" sz="2800" dirty="0">
                          <a:solidFill>
                            <a:schemeClr val="tx1"/>
                          </a:solidFill>
                        </a:rPr>
                        <a:t>OUTPUT</a:t>
                      </a:r>
                      <a:endParaRPr lang="en-IN" sz="2800" dirty="0">
                        <a:solidFill>
                          <a:schemeClr val="tx1"/>
                        </a:solidFill>
                      </a:endParaRPr>
                    </a:p>
                  </a:txBody>
                  <a:tcPr>
                    <a:solidFill>
                      <a:schemeClr val="bg1"/>
                    </a:solidFill>
                  </a:tcPr>
                </a:tc>
                <a:extLst>
                  <a:ext uri="{0D108BD9-81ED-4DB2-BD59-A6C34878D82A}">
                    <a16:rowId xmlns="" xmlns:a16="http://schemas.microsoft.com/office/drawing/2014/main" val="10000"/>
                  </a:ext>
                </a:extLst>
              </a:tr>
            </a:tbl>
          </a:graphicData>
        </a:graphic>
      </p:graphicFrame>
      <p:sp>
        <p:nvSpPr>
          <p:cNvPr id="3" name="Rectangle 2"/>
          <p:cNvSpPr/>
          <p:nvPr/>
        </p:nvSpPr>
        <p:spPr>
          <a:xfrm>
            <a:off x="777922" y="1659780"/>
            <a:ext cx="10542807" cy="712183"/>
          </a:xfrm>
          <a:prstGeom prst="rect">
            <a:avLst/>
          </a:prstGeom>
        </p:spPr>
        <p:txBody>
          <a:bodyPr wrap="square">
            <a:spAutoFit/>
          </a:bodyPr>
          <a:lstStyle/>
          <a:p>
            <a:pPr>
              <a:lnSpc>
                <a:spcPts val="5581"/>
              </a:lnSpc>
            </a:pPr>
            <a:r>
              <a:rPr lang="en-US" sz="2400" b="1" u="sng" dirty="0" smtClean="0"/>
              <a:t>1. Write </a:t>
            </a:r>
            <a:r>
              <a:rPr lang="en-US" sz="2400" b="1" u="sng" dirty="0"/>
              <a:t>an SQL query to retrieve all columns and rows from the Employees table.</a:t>
            </a:r>
          </a:p>
        </p:txBody>
      </p:sp>
      <p:sp>
        <p:nvSpPr>
          <p:cNvPr id="4" name="Rectangle 3"/>
          <p:cNvSpPr/>
          <p:nvPr/>
        </p:nvSpPr>
        <p:spPr>
          <a:xfrm>
            <a:off x="938393" y="4469054"/>
            <a:ext cx="5292541" cy="1077218"/>
          </a:xfrm>
          <a:prstGeom prst="rect">
            <a:avLst/>
          </a:prstGeom>
        </p:spPr>
        <p:txBody>
          <a:bodyPr wrap="square">
            <a:spAutoFit/>
          </a:bodyPr>
          <a:lstStyle/>
          <a:p>
            <a:r>
              <a:rPr lang="en-IN" sz="3200" dirty="0">
                <a:solidFill>
                  <a:srgbClr val="FF0000"/>
                </a:solidFill>
              </a:rPr>
              <a:t>SELECT *</a:t>
            </a:r>
          </a:p>
          <a:p>
            <a:r>
              <a:rPr lang="en-IN" sz="3200" dirty="0">
                <a:solidFill>
                  <a:srgbClr val="FF0000"/>
                </a:solidFill>
              </a:rPr>
              <a:t>FROM Employees;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4267" y="3862507"/>
            <a:ext cx="6690940" cy="1943268"/>
          </a:xfrm>
          <a:prstGeom prst="rect">
            <a:avLst/>
          </a:prstGeom>
        </p:spPr>
      </p:pic>
      <p:pic>
        <p:nvPicPr>
          <p:cNvPr id="25" name="Picture 24"/>
          <p:cNvPicPr>
            <a:picLocks noChangeAspect="1"/>
          </p:cNvPicPr>
          <p:nvPr/>
        </p:nvPicPr>
        <p:blipFill>
          <a:blip r:embed="rId5"/>
          <a:stretch>
            <a:fillRect/>
          </a:stretch>
        </p:blipFill>
        <p:spPr>
          <a:xfrm>
            <a:off x="10793718" y="77483"/>
            <a:ext cx="3606605" cy="1618641"/>
          </a:xfrm>
          <a:prstGeom prst="rect">
            <a:avLst/>
          </a:prstGeom>
          <a:ln>
            <a:noFill/>
          </a:ln>
          <a:effectLst>
            <a:softEdge rad="11250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11875"/>
            <a:ext cx="14630400" cy="8229600"/>
          </a:xfrm>
          <a:prstGeom prst="rect">
            <a:avLst/>
          </a:prstGeom>
        </p:spPr>
      </p:pic>
      <p:sp>
        <p:nvSpPr>
          <p:cNvPr id="3" name="Rectangle 2"/>
          <p:cNvSpPr/>
          <p:nvPr/>
        </p:nvSpPr>
        <p:spPr>
          <a:xfrm>
            <a:off x="1145405" y="1258655"/>
            <a:ext cx="9402092" cy="712183"/>
          </a:xfrm>
          <a:prstGeom prst="rect">
            <a:avLst/>
          </a:prstGeom>
        </p:spPr>
        <p:txBody>
          <a:bodyPr wrap="square">
            <a:spAutoFit/>
          </a:bodyPr>
          <a:lstStyle/>
          <a:p>
            <a:pPr>
              <a:lnSpc>
                <a:spcPts val="5581"/>
              </a:lnSpc>
            </a:pPr>
            <a:r>
              <a:rPr lang="en-US" sz="2400" b="1" u="sng" dirty="0" smtClean="0"/>
              <a:t>2. Write </a:t>
            </a:r>
            <a:r>
              <a:rPr lang="en-US" sz="2400" b="1" u="sng" dirty="0"/>
              <a:t>an SQL query to find all </a:t>
            </a:r>
            <a:r>
              <a:rPr lang="en-US" sz="2400" b="1" u="sng" dirty="0" smtClean="0"/>
              <a:t>customers </a:t>
            </a:r>
            <a:r>
              <a:rPr lang="en-US" sz="2400" b="1" u="sng" dirty="0"/>
              <a:t>whose </a:t>
            </a:r>
            <a:r>
              <a:rPr lang="en-US" sz="2400" b="1" u="sng" dirty="0" smtClean="0"/>
              <a:t>last name ‘doe'.</a:t>
            </a:r>
            <a:endParaRPr lang="en-US" sz="2400" b="1" u="sng" dirty="0"/>
          </a:p>
        </p:txBody>
      </p:sp>
      <p:sp>
        <p:nvSpPr>
          <p:cNvPr id="4" name="Rectangle 3"/>
          <p:cNvSpPr/>
          <p:nvPr/>
        </p:nvSpPr>
        <p:spPr>
          <a:xfrm>
            <a:off x="922121" y="3279473"/>
            <a:ext cx="9224128" cy="584775"/>
          </a:xfrm>
          <a:prstGeom prst="rect">
            <a:avLst/>
          </a:prstGeom>
        </p:spPr>
        <p:txBody>
          <a:bodyPr wrap="none">
            <a:spAutoFit/>
          </a:bodyPr>
          <a:lstStyle/>
          <a:p>
            <a:r>
              <a:rPr lang="en-IN" sz="3200" dirty="0">
                <a:solidFill>
                  <a:srgbClr val="FF0000"/>
                </a:solidFill>
              </a:rPr>
              <a:t>SELECT * FROM </a:t>
            </a:r>
            <a:r>
              <a:rPr lang="en-IN" sz="3200" dirty="0" smtClean="0">
                <a:solidFill>
                  <a:srgbClr val="FF0000"/>
                </a:solidFill>
              </a:rPr>
              <a:t>Customers WHERE </a:t>
            </a:r>
            <a:r>
              <a:rPr lang="en-IN" sz="3200" dirty="0" err="1">
                <a:solidFill>
                  <a:srgbClr val="FF0000"/>
                </a:solidFill>
              </a:rPr>
              <a:t>last_Name</a:t>
            </a:r>
            <a:r>
              <a:rPr lang="en-IN" sz="3200" dirty="0">
                <a:solidFill>
                  <a:srgbClr val="FF0000"/>
                </a:solidFill>
              </a:rPr>
              <a:t> = 'Doe';</a:t>
            </a:r>
          </a:p>
        </p:txBody>
      </p:sp>
      <p:pic>
        <p:nvPicPr>
          <p:cNvPr id="5" name="Picture 4"/>
          <p:cNvPicPr>
            <a:picLocks noChangeAspect="1"/>
          </p:cNvPicPr>
          <p:nvPr/>
        </p:nvPicPr>
        <p:blipFill>
          <a:blip r:embed="rId3"/>
          <a:stretch>
            <a:fillRect/>
          </a:stretch>
        </p:blipFill>
        <p:spPr>
          <a:xfrm>
            <a:off x="934631" y="2419862"/>
            <a:ext cx="1801135" cy="85961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2121" y="5237204"/>
            <a:ext cx="6538527" cy="2011854"/>
          </a:xfrm>
          <a:prstGeom prst="rect">
            <a:avLst/>
          </a:prstGeom>
        </p:spPr>
      </p:pic>
      <p:pic>
        <p:nvPicPr>
          <p:cNvPr id="7" name="Picture 6"/>
          <p:cNvPicPr>
            <a:picLocks noChangeAspect="1"/>
          </p:cNvPicPr>
          <p:nvPr/>
        </p:nvPicPr>
        <p:blipFill>
          <a:blip r:embed="rId5"/>
          <a:stretch>
            <a:fillRect/>
          </a:stretch>
        </p:blipFill>
        <p:spPr>
          <a:xfrm>
            <a:off x="1027409" y="4175789"/>
            <a:ext cx="1615580" cy="749873"/>
          </a:xfrm>
          <a:prstGeom prst="rect">
            <a:avLst/>
          </a:prstGeom>
        </p:spPr>
      </p:pic>
      <p:pic>
        <p:nvPicPr>
          <p:cNvPr id="8" name="Picture 7"/>
          <p:cNvPicPr>
            <a:picLocks noChangeAspect="1"/>
          </p:cNvPicPr>
          <p:nvPr/>
        </p:nvPicPr>
        <p:blipFill>
          <a:blip r:embed="rId6"/>
          <a:stretch>
            <a:fillRect/>
          </a:stretch>
        </p:blipFill>
        <p:spPr>
          <a:xfrm>
            <a:off x="10793718" y="77483"/>
            <a:ext cx="3606605" cy="1618641"/>
          </a:xfrm>
          <a:prstGeom prst="rect">
            <a:avLst/>
          </a:prstGeom>
          <a:ln>
            <a:noFill/>
          </a:ln>
          <a:effectLst>
            <a:softEdge rad="112500"/>
          </a:effectLst>
        </p:spPr>
      </p:pic>
    </p:spTree>
    <p:extLst>
      <p:ext uri="{BB962C8B-B14F-4D97-AF65-F5344CB8AC3E}">
        <p14:creationId xmlns:p14="http://schemas.microsoft.com/office/powerpoint/2010/main" val="2696055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65271" y="2462808"/>
            <a:ext cx="4955738" cy="3303865"/>
          </a:xfrm>
          <a:prstGeom prst="rect">
            <a:avLst/>
          </a:prstGeom>
        </p:spPr>
      </p:pic>
      <p:sp>
        <p:nvSpPr>
          <p:cNvPr id="6" name="Text 1"/>
          <p:cNvSpPr/>
          <p:nvPr/>
        </p:nvSpPr>
        <p:spPr>
          <a:xfrm>
            <a:off x="6229350" y="919996"/>
            <a:ext cx="7285928" cy="663297"/>
          </a:xfrm>
          <a:prstGeom prst="rect">
            <a:avLst/>
          </a:prstGeom>
          <a:noFill/>
          <a:ln/>
        </p:spPr>
        <p:txBody>
          <a:bodyPr wrap="none" rtlCol="0" anchor="t"/>
          <a:lstStyle/>
          <a:p>
            <a:pPr marL="0" indent="0">
              <a:lnSpc>
                <a:spcPts val="5223"/>
              </a:lnSpc>
              <a:buNone/>
            </a:pPr>
            <a:endParaRPr lang="en-US" sz="4179" dirty="0"/>
          </a:p>
        </p:txBody>
      </p:sp>
      <p:sp>
        <p:nvSpPr>
          <p:cNvPr id="7" name="Text 2"/>
          <p:cNvSpPr/>
          <p:nvPr/>
        </p:nvSpPr>
        <p:spPr>
          <a:xfrm>
            <a:off x="6229350" y="1901666"/>
            <a:ext cx="7658100" cy="679133"/>
          </a:xfrm>
          <a:prstGeom prst="rect">
            <a:avLst/>
          </a:prstGeom>
          <a:noFill/>
          <a:ln/>
        </p:spPr>
        <p:txBody>
          <a:bodyPr wrap="squar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Computers have widespread applications across various industries and aspects of our lives.</a:t>
            </a:r>
            <a:endParaRPr lang="en-US" sz="1672" dirty="0"/>
          </a:p>
        </p:txBody>
      </p:sp>
      <p:sp>
        <p:nvSpPr>
          <p:cNvPr id="9" name="Shape 4"/>
          <p:cNvSpPr/>
          <p:nvPr/>
        </p:nvSpPr>
        <p:spPr>
          <a:xfrm>
            <a:off x="6236970" y="2827139"/>
            <a:ext cx="7642860" cy="1288494"/>
          </a:xfrm>
          <a:prstGeom prst="rect">
            <a:avLst/>
          </a:prstGeom>
          <a:solidFill>
            <a:srgbClr val="FFFFFF">
              <a:alpha val="4000"/>
            </a:srgbClr>
          </a:solidFill>
          <a:ln/>
        </p:spPr>
      </p:sp>
      <p:sp>
        <p:nvSpPr>
          <p:cNvPr id="10" name="Text 5"/>
          <p:cNvSpPr/>
          <p:nvPr/>
        </p:nvSpPr>
        <p:spPr>
          <a:xfrm>
            <a:off x="6449139" y="2962037"/>
            <a:ext cx="3393281" cy="339566"/>
          </a:xfrm>
          <a:prstGeom prst="rect">
            <a:avLst/>
          </a:prstGeom>
          <a:noFill/>
          <a:ln/>
        </p:spPr>
        <p:txBody>
          <a:bodyPr wrap="non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Business</a:t>
            </a:r>
            <a:endParaRPr lang="en-US" sz="1672" dirty="0"/>
          </a:p>
        </p:txBody>
      </p:sp>
      <p:sp>
        <p:nvSpPr>
          <p:cNvPr id="11" name="Text 6"/>
          <p:cNvSpPr/>
          <p:nvPr/>
        </p:nvSpPr>
        <p:spPr>
          <a:xfrm>
            <a:off x="10274379" y="2962037"/>
            <a:ext cx="3393281" cy="1018699"/>
          </a:xfrm>
          <a:prstGeom prst="rect">
            <a:avLst/>
          </a:prstGeom>
          <a:noFill/>
          <a:ln/>
        </p:spPr>
        <p:txBody>
          <a:bodyPr wrap="squar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Accounting, inventory management, marketing, and customer relationship management</a:t>
            </a:r>
            <a:endParaRPr lang="en-US" sz="1672" dirty="0"/>
          </a:p>
        </p:txBody>
      </p:sp>
      <p:sp>
        <p:nvSpPr>
          <p:cNvPr id="12" name="Shape 7"/>
          <p:cNvSpPr/>
          <p:nvPr/>
        </p:nvSpPr>
        <p:spPr>
          <a:xfrm>
            <a:off x="6236970" y="4115633"/>
            <a:ext cx="7642860" cy="948928"/>
          </a:xfrm>
          <a:prstGeom prst="rect">
            <a:avLst/>
          </a:prstGeom>
          <a:solidFill>
            <a:srgbClr val="000000">
              <a:alpha val="4000"/>
            </a:srgbClr>
          </a:solidFill>
          <a:ln/>
        </p:spPr>
      </p:sp>
      <p:sp>
        <p:nvSpPr>
          <p:cNvPr id="13" name="Text 8"/>
          <p:cNvSpPr/>
          <p:nvPr/>
        </p:nvSpPr>
        <p:spPr>
          <a:xfrm>
            <a:off x="6449139" y="4250531"/>
            <a:ext cx="3393281" cy="339566"/>
          </a:xfrm>
          <a:prstGeom prst="rect">
            <a:avLst/>
          </a:prstGeom>
          <a:noFill/>
          <a:ln/>
        </p:spPr>
        <p:txBody>
          <a:bodyPr wrap="non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Education</a:t>
            </a:r>
            <a:endParaRPr lang="en-US" sz="1672" dirty="0"/>
          </a:p>
        </p:txBody>
      </p:sp>
      <p:sp>
        <p:nvSpPr>
          <p:cNvPr id="14" name="Text 9"/>
          <p:cNvSpPr/>
          <p:nvPr/>
        </p:nvSpPr>
        <p:spPr>
          <a:xfrm>
            <a:off x="10274379" y="4250531"/>
            <a:ext cx="3393281" cy="679133"/>
          </a:xfrm>
          <a:prstGeom prst="rect">
            <a:avLst/>
          </a:prstGeom>
          <a:noFill/>
          <a:ln/>
        </p:spPr>
        <p:txBody>
          <a:bodyPr wrap="squar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Research, online learning platforms, and educational software</a:t>
            </a:r>
            <a:endParaRPr lang="en-US" sz="1672" dirty="0"/>
          </a:p>
        </p:txBody>
      </p:sp>
      <p:sp>
        <p:nvSpPr>
          <p:cNvPr id="16" name="Text 11"/>
          <p:cNvSpPr/>
          <p:nvPr/>
        </p:nvSpPr>
        <p:spPr>
          <a:xfrm>
            <a:off x="6449139" y="5199459"/>
            <a:ext cx="3393281" cy="339566"/>
          </a:xfrm>
          <a:prstGeom prst="rect">
            <a:avLst/>
          </a:prstGeom>
          <a:noFill/>
          <a:ln/>
        </p:spPr>
        <p:txBody>
          <a:bodyPr wrap="non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Healthcare</a:t>
            </a:r>
            <a:endParaRPr lang="en-US" sz="1672" dirty="0"/>
          </a:p>
        </p:txBody>
      </p:sp>
      <p:sp>
        <p:nvSpPr>
          <p:cNvPr id="17" name="Text 12"/>
          <p:cNvSpPr/>
          <p:nvPr/>
        </p:nvSpPr>
        <p:spPr>
          <a:xfrm>
            <a:off x="10274379" y="5199459"/>
            <a:ext cx="3393281" cy="1018699"/>
          </a:xfrm>
          <a:prstGeom prst="rect">
            <a:avLst/>
          </a:prstGeom>
          <a:noFill/>
          <a:ln/>
        </p:spPr>
        <p:txBody>
          <a:bodyPr wrap="squar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Diagnosis, treatment planning, medical imaging, and patient records management</a:t>
            </a:r>
            <a:endParaRPr lang="en-US" sz="1672" dirty="0"/>
          </a:p>
        </p:txBody>
      </p:sp>
      <p:sp>
        <p:nvSpPr>
          <p:cNvPr id="19" name="Text 14"/>
          <p:cNvSpPr/>
          <p:nvPr/>
        </p:nvSpPr>
        <p:spPr>
          <a:xfrm>
            <a:off x="6449139" y="6487954"/>
            <a:ext cx="3393281" cy="339566"/>
          </a:xfrm>
          <a:prstGeom prst="rect">
            <a:avLst/>
          </a:prstGeom>
          <a:noFill/>
          <a:ln/>
        </p:spPr>
        <p:txBody>
          <a:bodyPr wrap="non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Entertainment</a:t>
            </a:r>
            <a:endParaRPr lang="en-US" sz="1672" dirty="0"/>
          </a:p>
        </p:txBody>
      </p:sp>
      <p:sp>
        <p:nvSpPr>
          <p:cNvPr id="20" name="Text 15"/>
          <p:cNvSpPr/>
          <p:nvPr/>
        </p:nvSpPr>
        <p:spPr>
          <a:xfrm>
            <a:off x="10274379" y="6487954"/>
            <a:ext cx="3393281" cy="679133"/>
          </a:xfrm>
          <a:prstGeom prst="rect">
            <a:avLst/>
          </a:prstGeom>
          <a:noFill/>
          <a:ln/>
        </p:spPr>
        <p:txBody>
          <a:bodyPr wrap="square" rtlCol="0" anchor="t"/>
          <a:lstStyle/>
          <a:p>
            <a:pPr marL="0" indent="0">
              <a:lnSpc>
                <a:spcPts val="2674"/>
              </a:lnSpc>
              <a:buNone/>
            </a:pPr>
            <a:r>
              <a:rPr lang="en-US" sz="1672" dirty="0">
                <a:solidFill>
                  <a:srgbClr val="2A2742"/>
                </a:solidFill>
                <a:latin typeface="Arimo" pitchFamily="34" charset="0"/>
                <a:ea typeface="Arimo" pitchFamily="34" charset="-122"/>
                <a:cs typeface="Arimo" pitchFamily="34" charset="-120"/>
              </a:rPr>
              <a:t>Gaming, music streaming, video editing, and movie production</a:t>
            </a:r>
            <a:endParaRPr lang="en-US" sz="1672" dirty="0"/>
          </a:p>
        </p:txBody>
      </p:sp>
      <p:pic>
        <p:nvPicPr>
          <p:cNvPr id="21"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22" name="Image 0" descr="preencoded.png"/>
          <p:cNvPicPr>
            <a:picLocks noChangeAspect="1"/>
          </p:cNvPicPr>
          <p:nvPr/>
        </p:nvPicPr>
        <p:blipFill>
          <a:blip r:embed="rId3"/>
          <a:stretch>
            <a:fillRect/>
          </a:stretch>
        </p:blipFill>
        <p:spPr>
          <a:xfrm>
            <a:off x="0" y="12441"/>
            <a:ext cx="14630400" cy="8229600"/>
          </a:xfrm>
          <a:prstGeom prst="rect">
            <a:avLst/>
          </a:prstGeom>
        </p:spPr>
      </p:pic>
      <p:sp>
        <p:nvSpPr>
          <p:cNvPr id="23" name="Text 1"/>
          <p:cNvSpPr/>
          <p:nvPr/>
        </p:nvSpPr>
        <p:spPr>
          <a:xfrm>
            <a:off x="1631250" y="706553"/>
            <a:ext cx="7710299" cy="708779"/>
          </a:xfrm>
          <a:prstGeom prst="rect">
            <a:avLst/>
          </a:prstGeom>
          <a:noFill/>
          <a:ln/>
        </p:spPr>
        <p:txBody>
          <a:bodyPr wrap="none" rtlCol="0" anchor="t"/>
          <a:lstStyle/>
          <a:p>
            <a:pPr marL="914400" indent="-914400">
              <a:lnSpc>
                <a:spcPts val="5581"/>
              </a:lnSpc>
              <a:buAutoNum type="arabicPeriod"/>
            </a:pPr>
            <a:endParaRPr lang="en-US" sz="1200" dirty="0"/>
          </a:p>
        </p:txBody>
      </p:sp>
      <p:sp>
        <p:nvSpPr>
          <p:cNvPr id="24" name="Text 1"/>
          <p:cNvSpPr/>
          <p:nvPr/>
        </p:nvSpPr>
        <p:spPr>
          <a:xfrm>
            <a:off x="265271" y="1213815"/>
            <a:ext cx="12836618" cy="1375702"/>
          </a:xfrm>
          <a:prstGeom prst="rect">
            <a:avLst/>
          </a:prstGeom>
          <a:noFill/>
          <a:ln/>
        </p:spPr>
        <p:txBody>
          <a:bodyPr wrap="none" rtlCol="0" anchor="t"/>
          <a:lstStyle/>
          <a:p>
            <a:pPr>
              <a:lnSpc>
                <a:spcPts val="5581"/>
              </a:lnSpc>
            </a:pPr>
            <a:r>
              <a:rPr lang="en-US" sz="2400" b="1" u="sng" dirty="0" smtClean="0"/>
              <a:t>3. Write </a:t>
            </a:r>
            <a:r>
              <a:rPr lang="en-US" sz="2400" b="1" u="sng" dirty="0"/>
              <a:t>an SQL query to list all books from the Books table, ordered by publication </a:t>
            </a:r>
            <a:r>
              <a:rPr lang="en-US" sz="2400" b="1" u="sng" dirty="0" smtClean="0"/>
              <a:t>year</a:t>
            </a:r>
            <a:r>
              <a:rPr lang="en-US" sz="2400" b="1" u="sng" dirty="0"/>
              <a:t> in descending order.</a:t>
            </a:r>
          </a:p>
          <a:p>
            <a:pPr>
              <a:lnSpc>
                <a:spcPts val="5581"/>
              </a:lnSpc>
            </a:pPr>
            <a:endParaRPr lang="en-US" sz="2400" b="1" u="sng" dirty="0"/>
          </a:p>
          <a:p>
            <a:endParaRPr lang="en-US" sz="2400" b="1" u="sng" dirty="0"/>
          </a:p>
          <a:p>
            <a:pPr>
              <a:lnSpc>
                <a:spcPts val="5581"/>
              </a:lnSpc>
            </a:pPr>
            <a:r>
              <a:rPr lang="en-US" sz="2400" b="1" u="sng" dirty="0"/>
              <a:t> </a:t>
            </a:r>
            <a:r>
              <a:rPr lang="en-US" sz="2800" b="1" u="sng" dirty="0" smtClean="0">
                <a:solidFill>
                  <a:srgbClr val="FF0000"/>
                </a:solidFill>
              </a:rPr>
              <a:t>SELECT </a:t>
            </a:r>
            <a:r>
              <a:rPr lang="en-US" sz="2800" b="1" u="sng" dirty="0" smtClean="0">
                <a:solidFill>
                  <a:srgbClr val="FF0000"/>
                </a:solidFill>
              </a:rPr>
              <a:t>*</a:t>
            </a:r>
            <a:endParaRPr lang="en-US" sz="2800" b="1" u="sng" dirty="0">
              <a:solidFill>
                <a:srgbClr val="FF0000"/>
              </a:solidFill>
            </a:endParaRPr>
          </a:p>
          <a:p>
            <a:pPr>
              <a:lnSpc>
                <a:spcPts val="5581"/>
              </a:lnSpc>
            </a:pPr>
            <a:r>
              <a:rPr lang="en-US" sz="2800" b="1" u="sng" dirty="0">
                <a:solidFill>
                  <a:srgbClr val="FF0000"/>
                </a:solidFill>
              </a:rPr>
              <a:t>FROM Books</a:t>
            </a:r>
          </a:p>
          <a:p>
            <a:pPr>
              <a:lnSpc>
                <a:spcPts val="5581"/>
              </a:lnSpc>
            </a:pPr>
            <a:r>
              <a:rPr lang="en-US" sz="2800" b="1" u="sng" dirty="0">
                <a:solidFill>
                  <a:srgbClr val="FF0000"/>
                </a:solidFill>
              </a:rPr>
              <a:t>ORDER BY </a:t>
            </a:r>
            <a:r>
              <a:rPr lang="en-US" sz="2800" b="1" u="sng" dirty="0" err="1">
                <a:solidFill>
                  <a:srgbClr val="FF0000"/>
                </a:solidFill>
              </a:rPr>
              <a:t>publication_year</a:t>
            </a:r>
            <a:r>
              <a:rPr lang="en-US" sz="2800" b="1" u="sng" dirty="0">
                <a:solidFill>
                  <a:srgbClr val="FF0000"/>
                </a:solidFill>
              </a:rPr>
              <a:t> DESC;</a:t>
            </a:r>
          </a:p>
          <a:p>
            <a:pPr>
              <a:lnSpc>
                <a:spcPts val="5581"/>
              </a:lnSpc>
            </a:pPr>
            <a:r>
              <a:rPr lang="en-US" sz="2800" b="1" u="sng" dirty="0" smtClean="0"/>
              <a:t>Before apply the query</a:t>
            </a:r>
            <a:endParaRPr lang="en-US" sz="2800" b="1" u="sng" dirty="0"/>
          </a:p>
          <a:p>
            <a:pPr>
              <a:lnSpc>
                <a:spcPts val="5581"/>
              </a:lnSpc>
            </a:pPr>
            <a:endParaRPr lang="en-US" sz="2800" b="1" u="sng" dirty="0"/>
          </a:p>
          <a:p>
            <a:pPr>
              <a:lnSpc>
                <a:spcPts val="5581"/>
              </a:lnSpc>
            </a:pPr>
            <a:endParaRPr lang="en-US" sz="2800" b="1" u="sng" dirty="0"/>
          </a:p>
        </p:txBody>
      </p:sp>
      <p:pic>
        <p:nvPicPr>
          <p:cNvPr id="29" name="Picture 28"/>
          <p:cNvPicPr>
            <a:picLocks noChangeAspect="1"/>
          </p:cNvPicPr>
          <p:nvPr/>
        </p:nvPicPr>
        <p:blipFill>
          <a:blip r:embed="rId8"/>
          <a:stretch>
            <a:fillRect/>
          </a:stretch>
        </p:blipFill>
        <p:spPr>
          <a:xfrm>
            <a:off x="7111390" y="2728066"/>
            <a:ext cx="1615580" cy="749873"/>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1390" y="3471386"/>
            <a:ext cx="7049111" cy="2705334"/>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9488" y="6037816"/>
            <a:ext cx="5393954" cy="1808094"/>
          </a:xfrm>
          <a:prstGeom prst="rect">
            <a:avLst/>
          </a:prstGeom>
        </p:spPr>
      </p:pic>
      <p:pic>
        <p:nvPicPr>
          <p:cNvPr id="34" name="Picture 33"/>
          <p:cNvPicPr>
            <a:picLocks noChangeAspect="1"/>
          </p:cNvPicPr>
          <p:nvPr/>
        </p:nvPicPr>
        <p:blipFill>
          <a:blip r:embed="rId11"/>
          <a:stretch>
            <a:fillRect/>
          </a:stretch>
        </p:blipFill>
        <p:spPr>
          <a:xfrm>
            <a:off x="10793718" y="77483"/>
            <a:ext cx="3606605" cy="1618641"/>
          </a:xfrm>
          <a:prstGeom prst="rect">
            <a:avLst/>
          </a:prstGeom>
          <a:ln>
            <a:noFill/>
          </a:ln>
          <a:effectLst>
            <a:softEdge rad="112500"/>
          </a:effectLst>
        </p:spPr>
      </p:pic>
      <p:pic>
        <p:nvPicPr>
          <p:cNvPr id="27" name="Picture 26"/>
          <p:cNvPicPr>
            <a:picLocks noChangeAspect="1"/>
          </p:cNvPicPr>
          <p:nvPr/>
        </p:nvPicPr>
        <p:blipFill>
          <a:blip r:embed="rId12"/>
          <a:stretch>
            <a:fillRect/>
          </a:stretch>
        </p:blipFill>
        <p:spPr>
          <a:xfrm>
            <a:off x="389488" y="2397332"/>
            <a:ext cx="1801135" cy="8596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85816" y="2447211"/>
            <a:ext cx="5002768" cy="3335179"/>
          </a:xfrm>
          <a:prstGeom prst="rect">
            <a:avLst/>
          </a:prstGeom>
        </p:spPr>
      </p:pic>
      <p:sp>
        <p:nvSpPr>
          <p:cNvPr id="6" name="Text 1"/>
          <p:cNvSpPr/>
          <p:nvPr/>
        </p:nvSpPr>
        <p:spPr>
          <a:xfrm>
            <a:off x="677228" y="927140"/>
            <a:ext cx="7168396" cy="604599"/>
          </a:xfrm>
          <a:prstGeom prst="rect">
            <a:avLst/>
          </a:prstGeom>
          <a:noFill/>
          <a:ln/>
        </p:spPr>
        <p:txBody>
          <a:bodyPr wrap="none" rtlCol="0" anchor="t"/>
          <a:lstStyle/>
          <a:p>
            <a:pPr marL="0" indent="0">
              <a:lnSpc>
                <a:spcPts val="4761"/>
              </a:lnSpc>
              <a:buNone/>
            </a:pPr>
            <a:r>
              <a:rPr lang="en-US" sz="3809" b="1" dirty="0">
                <a:solidFill>
                  <a:srgbClr val="231971"/>
                </a:solidFill>
                <a:latin typeface="Outfit" pitchFamily="34" charset="0"/>
                <a:ea typeface="Outfit" pitchFamily="34" charset="-122"/>
                <a:cs typeface="Outfit" pitchFamily="34" charset="-120"/>
              </a:rPr>
              <a:t>Impact of Computers on Society</a:t>
            </a:r>
            <a:endParaRPr lang="en-US" sz="3809" dirty="0"/>
          </a:p>
        </p:txBody>
      </p:sp>
      <p:sp>
        <p:nvSpPr>
          <p:cNvPr id="7" name="Text 2"/>
          <p:cNvSpPr/>
          <p:nvPr/>
        </p:nvSpPr>
        <p:spPr>
          <a:xfrm>
            <a:off x="677228" y="1821894"/>
            <a:ext cx="7789545" cy="619125"/>
          </a:xfrm>
          <a:prstGeom prst="rect">
            <a:avLst/>
          </a:prstGeom>
          <a:noFill/>
          <a:ln/>
        </p:spPr>
        <p:txBody>
          <a:bodyPr wrap="square" rtlCol="0" anchor="t"/>
          <a:lstStyle/>
          <a:p>
            <a:pPr marL="0" indent="0">
              <a:lnSpc>
                <a:spcPts val="2438"/>
              </a:lnSpc>
              <a:buNone/>
            </a:pPr>
            <a:r>
              <a:rPr lang="en-US" sz="1524" dirty="0">
                <a:solidFill>
                  <a:srgbClr val="2A2742"/>
                </a:solidFill>
                <a:latin typeface="Arimo" pitchFamily="34" charset="0"/>
                <a:ea typeface="Arimo" pitchFamily="34" charset="-122"/>
                <a:cs typeface="Arimo" pitchFamily="34" charset="-120"/>
              </a:rPr>
              <a:t>Computers have profoundly impacted society, transforming how we live, work, and interact with each other.</a:t>
            </a:r>
            <a:endParaRPr lang="en-US" sz="1524" dirty="0"/>
          </a:p>
        </p:txBody>
      </p:sp>
      <p:pic>
        <p:nvPicPr>
          <p:cNvPr id="8" name="Image 3" descr="preencoded.png"/>
          <p:cNvPicPr>
            <a:picLocks noChangeAspect="1"/>
          </p:cNvPicPr>
          <p:nvPr/>
        </p:nvPicPr>
        <p:blipFill>
          <a:blip r:embed="rId6"/>
          <a:stretch>
            <a:fillRect/>
          </a:stretch>
        </p:blipFill>
        <p:spPr>
          <a:xfrm>
            <a:off x="677228" y="2658666"/>
            <a:ext cx="967502" cy="1547932"/>
          </a:xfrm>
          <a:prstGeom prst="rect">
            <a:avLst/>
          </a:prstGeom>
        </p:spPr>
      </p:pic>
      <p:sp>
        <p:nvSpPr>
          <p:cNvPr id="9" name="Text 3"/>
          <p:cNvSpPr/>
          <p:nvPr/>
        </p:nvSpPr>
        <p:spPr>
          <a:xfrm>
            <a:off x="1934885" y="2852142"/>
            <a:ext cx="2418755" cy="302419"/>
          </a:xfrm>
          <a:prstGeom prst="rect">
            <a:avLst/>
          </a:prstGeom>
          <a:noFill/>
          <a:ln/>
        </p:spPr>
        <p:txBody>
          <a:bodyPr wrap="none" rtlCol="0" anchor="t"/>
          <a:lstStyle/>
          <a:p>
            <a:pPr marL="0" indent="0" algn="l">
              <a:lnSpc>
                <a:spcPts val="2381"/>
              </a:lnSpc>
              <a:buNone/>
            </a:pPr>
            <a:r>
              <a:rPr lang="en-US" sz="1905" b="1" dirty="0">
                <a:solidFill>
                  <a:srgbClr val="2A2742"/>
                </a:solidFill>
                <a:latin typeface="Outfit" pitchFamily="34" charset="0"/>
                <a:ea typeface="Outfit" pitchFamily="34" charset="-122"/>
                <a:cs typeface="Outfit" pitchFamily="34" charset="-120"/>
              </a:rPr>
              <a:t>Increased Efficiency</a:t>
            </a:r>
            <a:endParaRPr lang="en-US" sz="1905" dirty="0"/>
          </a:p>
        </p:txBody>
      </p:sp>
      <p:sp>
        <p:nvSpPr>
          <p:cNvPr id="10" name="Text 4"/>
          <p:cNvSpPr/>
          <p:nvPr/>
        </p:nvSpPr>
        <p:spPr>
          <a:xfrm>
            <a:off x="1934885" y="3270647"/>
            <a:ext cx="6531888" cy="309563"/>
          </a:xfrm>
          <a:prstGeom prst="rect">
            <a:avLst/>
          </a:prstGeom>
          <a:noFill/>
          <a:ln/>
        </p:spPr>
        <p:txBody>
          <a:bodyPr wrap="none" rtlCol="0" anchor="t"/>
          <a:lstStyle/>
          <a:p>
            <a:pPr marL="0" indent="0" algn="l">
              <a:lnSpc>
                <a:spcPts val="2438"/>
              </a:lnSpc>
              <a:buNone/>
            </a:pPr>
            <a:r>
              <a:rPr lang="en-US" sz="1524" dirty="0">
                <a:solidFill>
                  <a:srgbClr val="2A2742"/>
                </a:solidFill>
                <a:latin typeface="Arimo" pitchFamily="34" charset="0"/>
                <a:ea typeface="Arimo" pitchFamily="34" charset="-122"/>
                <a:cs typeface="Arimo" pitchFamily="34" charset="-120"/>
              </a:rPr>
              <a:t>Computers have automated tasks, freeing up human time and resources.</a:t>
            </a:r>
            <a:endParaRPr lang="en-US" sz="1524" dirty="0"/>
          </a:p>
        </p:txBody>
      </p:sp>
      <p:pic>
        <p:nvPicPr>
          <p:cNvPr id="11" name="Image 4" descr="preencoded.png"/>
          <p:cNvPicPr>
            <a:picLocks noChangeAspect="1"/>
          </p:cNvPicPr>
          <p:nvPr/>
        </p:nvPicPr>
        <p:blipFill>
          <a:blip r:embed="rId7"/>
          <a:stretch>
            <a:fillRect/>
          </a:stretch>
        </p:blipFill>
        <p:spPr>
          <a:xfrm>
            <a:off x="677228" y="4206597"/>
            <a:ext cx="967502" cy="1547932"/>
          </a:xfrm>
          <a:prstGeom prst="rect">
            <a:avLst/>
          </a:prstGeom>
        </p:spPr>
      </p:pic>
      <p:sp>
        <p:nvSpPr>
          <p:cNvPr id="12" name="Text 5"/>
          <p:cNvSpPr/>
          <p:nvPr/>
        </p:nvSpPr>
        <p:spPr>
          <a:xfrm>
            <a:off x="1934885" y="4400074"/>
            <a:ext cx="2418755" cy="302419"/>
          </a:xfrm>
          <a:prstGeom prst="rect">
            <a:avLst/>
          </a:prstGeom>
          <a:noFill/>
          <a:ln/>
        </p:spPr>
        <p:txBody>
          <a:bodyPr wrap="none" rtlCol="0" anchor="t"/>
          <a:lstStyle/>
          <a:p>
            <a:pPr marL="0" indent="0" algn="l">
              <a:lnSpc>
                <a:spcPts val="2381"/>
              </a:lnSpc>
              <a:buNone/>
            </a:pPr>
            <a:r>
              <a:rPr lang="en-US" sz="1905" b="1" dirty="0">
                <a:solidFill>
                  <a:srgbClr val="2A2742"/>
                </a:solidFill>
                <a:latin typeface="Outfit" pitchFamily="34" charset="0"/>
                <a:ea typeface="Outfit" pitchFamily="34" charset="-122"/>
                <a:cs typeface="Outfit" pitchFamily="34" charset="-120"/>
              </a:rPr>
              <a:t>Global Connectivity</a:t>
            </a:r>
            <a:endParaRPr lang="en-US" sz="1905" dirty="0"/>
          </a:p>
        </p:txBody>
      </p:sp>
      <p:sp>
        <p:nvSpPr>
          <p:cNvPr id="13" name="Text 6"/>
          <p:cNvSpPr/>
          <p:nvPr/>
        </p:nvSpPr>
        <p:spPr>
          <a:xfrm>
            <a:off x="1934885" y="4818578"/>
            <a:ext cx="6531888" cy="619125"/>
          </a:xfrm>
          <a:prstGeom prst="rect">
            <a:avLst/>
          </a:prstGeom>
          <a:noFill/>
          <a:ln/>
        </p:spPr>
        <p:txBody>
          <a:bodyPr wrap="square" rtlCol="0" anchor="t"/>
          <a:lstStyle/>
          <a:p>
            <a:pPr marL="0" indent="0" algn="l">
              <a:lnSpc>
                <a:spcPts val="2438"/>
              </a:lnSpc>
              <a:buNone/>
            </a:pPr>
            <a:r>
              <a:rPr lang="en-US" sz="1524" dirty="0">
                <a:solidFill>
                  <a:srgbClr val="2A2742"/>
                </a:solidFill>
                <a:latin typeface="Arimo" pitchFamily="34" charset="0"/>
                <a:ea typeface="Arimo" pitchFamily="34" charset="-122"/>
                <a:cs typeface="Arimo" pitchFamily="34" charset="-120"/>
              </a:rPr>
              <a:t>Computers have facilitated communication and collaboration across the globe.</a:t>
            </a:r>
            <a:endParaRPr lang="en-US" sz="1524" dirty="0"/>
          </a:p>
        </p:txBody>
      </p:sp>
      <p:pic>
        <p:nvPicPr>
          <p:cNvPr id="14" name="Image 5" descr="preencoded.png"/>
          <p:cNvPicPr>
            <a:picLocks noChangeAspect="1"/>
          </p:cNvPicPr>
          <p:nvPr/>
        </p:nvPicPr>
        <p:blipFill>
          <a:blip r:embed="rId8"/>
          <a:stretch>
            <a:fillRect/>
          </a:stretch>
        </p:blipFill>
        <p:spPr>
          <a:xfrm>
            <a:off x="677228" y="5754529"/>
            <a:ext cx="967502" cy="1547932"/>
          </a:xfrm>
          <a:prstGeom prst="rect">
            <a:avLst/>
          </a:prstGeom>
        </p:spPr>
      </p:pic>
      <p:sp>
        <p:nvSpPr>
          <p:cNvPr id="15" name="Text 7"/>
          <p:cNvSpPr/>
          <p:nvPr/>
        </p:nvSpPr>
        <p:spPr>
          <a:xfrm>
            <a:off x="1934885" y="5948005"/>
            <a:ext cx="2418755" cy="302419"/>
          </a:xfrm>
          <a:prstGeom prst="rect">
            <a:avLst/>
          </a:prstGeom>
          <a:noFill/>
          <a:ln/>
        </p:spPr>
        <p:txBody>
          <a:bodyPr wrap="none" rtlCol="0" anchor="t"/>
          <a:lstStyle/>
          <a:p>
            <a:pPr marL="0" indent="0" algn="l">
              <a:lnSpc>
                <a:spcPts val="2381"/>
              </a:lnSpc>
              <a:buNone/>
            </a:pPr>
            <a:r>
              <a:rPr lang="en-US" sz="1905" b="1" dirty="0">
                <a:solidFill>
                  <a:srgbClr val="2A2742"/>
                </a:solidFill>
                <a:latin typeface="Outfit" pitchFamily="34" charset="0"/>
                <a:ea typeface="Outfit" pitchFamily="34" charset="-122"/>
                <a:cs typeface="Outfit" pitchFamily="34" charset="-120"/>
              </a:rPr>
              <a:t>New Technologies</a:t>
            </a:r>
            <a:endParaRPr lang="en-US" sz="1905" dirty="0"/>
          </a:p>
        </p:txBody>
      </p:sp>
      <p:sp>
        <p:nvSpPr>
          <p:cNvPr id="16" name="Text 8"/>
          <p:cNvSpPr/>
          <p:nvPr/>
        </p:nvSpPr>
        <p:spPr>
          <a:xfrm>
            <a:off x="1934885" y="6366510"/>
            <a:ext cx="6531888" cy="619125"/>
          </a:xfrm>
          <a:prstGeom prst="rect">
            <a:avLst/>
          </a:prstGeom>
          <a:noFill/>
          <a:ln/>
        </p:spPr>
        <p:txBody>
          <a:bodyPr wrap="square" rtlCol="0" anchor="t"/>
          <a:lstStyle/>
          <a:p>
            <a:pPr marL="0" indent="0" algn="l">
              <a:lnSpc>
                <a:spcPts val="2438"/>
              </a:lnSpc>
              <a:buNone/>
            </a:pPr>
            <a:r>
              <a:rPr lang="en-US" sz="1524" dirty="0">
                <a:solidFill>
                  <a:srgbClr val="2A2742"/>
                </a:solidFill>
                <a:latin typeface="Arimo" pitchFamily="34" charset="0"/>
                <a:ea typeface="Arimo" pitchFamily="34" charset="-122"/>
                <a:cs typeface="Arimo" pitchFamily="34" charset="-120"/>
              </a:rPr>
              <a:t>Computers have driven the development of new technologies, such as the internet, smartphones, and artificial intelligence.</a:t>
            </a:r>
            <a:endParaRPr lang="en-US" sz="1524" dirty="0"/>
          </a:p>
        </p:txBody>
      </p:sp>
      <p:pic>
        <p:nvPicPr>
          <p:cNvPr id="17"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pic>
        <p:nvPicPr>
          <p:cNvPr id="19" name="Picture 18"/>
          <p:cNvPicPr>
            <a:picLocks noChangeAspect="1"/>
          </p:cNvPicPr>
          <p:nvPr/>
        </p:nvPicPr>
        <p:blipFill>
          <a:blip r:embed="rId11"/>
          <a:stretch>
            <a:fillRect/>
          </a:stretch>
        </p:blipFill>
        <p:spPr>
          <a:xfrm>
            <a:off x="-66751" y="-713"/>
            <a:ext cx="14631668" cy="8230313"/>
          </a:xfrm>
          <a:prstGeom prst="rect">
            <a:avLst/>
          </a:prstGeom>
        </p:spPr>
      </p:pic>
      <p:sp>
        <p:nvSpPr>
          <p:cNvPr id="22" name="Text 1"/>
          <p:cNvSpPr/>
          <p:nvPr/>
        </p:nvSpPr>
        <p:spPr>
          <a:xfrm>
            <a:off x="1631250" y="706553"/>
            <a:ext cx="7710299" cy="708779"/>
          </a:xfrm>
          <a:prstGeom prst="rect">
            <a:avLst/>
          </a:prstGeom>
          <a:noFill/>
          <a:ln/>
        </p:spPr>
        <p:txBody>
          <a:bodyPr wrap="none" rtlCol="0" anchor="t"/>
          <a:lstStyle/>
          <a:p>
            <a:pPr>
              <a:lnSpc>
                <a:spcPts val="5581"/>
              </a:lnSpc>
            </a:pPr>
            <a:endParaRPr lang="en-US" sz="4800" dirty="0"/>
          </a:p>
          <a:p>
            <a:pPr marL="914400" indent="-914400">
              <a:lnSpc>
                <a:spcPts val="5581"/>
              </a:lnSpc>
              <a:buAutoNum type="arabicPeriod"/>
            </a:pPr>
            <a:endParaRPr lang="en-US" sz="1200" dirty="0"/>
          </a:p>
        </p:txBody>
      </p:sp>
      <p:sp>
        <p:nvSpPr>
          <p:cNvPr id="23" name="Text 1"/>
          <p:cNvSpPr/>
          <p:nvPr/>
        </p:nvSpPr>
        <p:spPr>
          <a:xfrm>
            <a:off x="1605559" y="1416552"/>
            <a:ext cx="9501056" cy="1890767"/>
          </a:xfrm>
          <a:prstGeom prst="rect">
            <a:avLst/>
          </a:prstGeom>
          <a:noFill/>
          <a:ln/>
        </p:spPr>
        <p:txBody>
          <a:bodyPr wrap="none" rtlCol="0" anchor="t"/>
          <a:lstStyle/>
          <a:p>
            <a:pPr>
              <a:lnSpc>
                <a:spcPts val="5581"/>
              </a:lnSpc>
            </a:pPr>
            <a:endParaRPr lang="en-US" sz="2800" dirty="0"/>
          </a:p>
          <a:p>
            <a:pPr>
              <a:lnSpc>
                <a:spcPts val="5581"/>
              </a:lnSpc>
            </a:pPr>
            <a:endParaRPr lang="en-US" sz="2800" dirty="0"/>
          </a:p>
          <a:p>
            <a:pPr>
              <a:lnSpc>
                <a:spcPts val="5581"/>
              </a:lnSpc>
            </a:pPr>
            <a:endParaRPr lang="en-US" sz="2800" dirty="0"/>
          </a:p>
        </p:txBody>
      </p:sp>
      <p:sp>
        <p:nvSpPr>
          <p:cNvPr id="24" name="Rectangle 1"/>
          <p:cNvSpPr>
            <a:spLocks noChangeArrowheads="1"/>
          </p:cNvSpPr>
          <p:nvPr/>
        </p:nvSpPr>
        <p:spPr bwMode="auto">
          <a:xfrm rot="10800000" flipV="1">
            <a:off x="302081" y="1276282"/>
            <a:ext cx="1264821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b="1" u="sng" dirty="0"/>
          </a:p>
          <a:p>
            <a:r>
              <a:rPr lang="en-IN" sz="2400" b="1" u="sng" dirty="0" smtClean="0"/>
              <a:t>4. Write </a:t>
            </a:r>
            <a:r>
              <a:rPr lang="en-IN" sz="2400" b="1" u="sng" dirty="0"/>
              <a:t>an SQL query to find the total number of orders in the Orders table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400" b="1" i="0" u="sng" strike="noStrike" cap="none" normalizeH="0" baseline="0" dirty="0">
              <a:ln>
                <a:noFill/>
              </a:ln>
              <a:solidFill>
                <a:schemeClr val="tx1"/>
              </a:solidFill>
              <a:effectLst/>
              <a:latin typeface="Arial" panose="020B0604020202020204" pitchFamily="34" charset="0"/>
            </a:endParaRPr>
          </a:p>
        </p:txBody>
      </p:sp>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9424" y="4887737"/>
            <a:ext cx="6835732" cy="2202371"/>
          </a:xfrm>
          <a:prstGeom prst="rect">
            <a:avLst/>
          </a:prstGeom>
        </p:spPr>
      </p:pic>
      <p:pic>
        <p:nvPicPr>
          <p:cNvPr id="20" name="Picture 1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78288" y="3042585"/>
            <a:ext cx="5991855" cy="1845152"/>
          </a:xfrm>
          <a:prstGeom prst="rect">
            <a:avLst/>
          </a:prstGeom>
        </p:spPr>
      </p:pic>
      <p:pic>
        <p:nvPicPr>
          <p:cNvPr id="30" name="Picture 29"/>
          <p:cNvPicPr>
            <a:picLocks noChangeAspect="1"/>
          </p:cNvPicPr>
          <p:nvPr/>
        </p:nvPicPr>
        <p:blipFill>
          <a:blip r:embed="rId14"/>
          <a:stretch>
            <a:fillRect/>
          </a:stretch>
        </p:blipFill>
        <p:spPr>
          <a:xfrm>
            <a:off x="10793718" y="77483"/>
            <a:ext cx="3606605" cy="1618641"/>
          </a:xfrm>
          <a:prstGeom prst="rect">
            <a:avLst/>
          </a:prstGeom>
          <a:ln>
            <a:noFill/>
          </a:ln>
          <a:effectLst>
            <a:softEdge rad="112500"/>
          </a:effectLst>
        </p:spPr>
      </p:pic>
      <p:sp>
        <p:nvSpPr>
          <p:cNvPr id="21" name="Rectangle 20"/>
          <p:cNvSpPr/>
          <p:nvPr/>
        </p:nvSpPr>
        <p:spPr>
          <a:xfrm>
            <a:off x="579424" y="3088471"/>
            <a:ext cx="7364004" cy="725711"/>
          </a:xfrm>
          <a:prstGeom prst="rect">
            <a:avLst/>
          </a:prstGeom>
        </p:spPr>
        <p:txBody>
          <a:bodyPr wrap="none">
            <a:spAutoFit/>
          </a:bodyPr>
          <a:lstStyle/>
          <a:p>
            <a:pPr>
              <a:lnSpc>
                <a:spcPts val="5581"/>
              </a:lnSpc>
            </a:pPr>
            <a:r>
              <a:rPr lang="en-US" sz="2800" b="1" dirty="0">
                <a:solidFill>
                  <a:srgbClr val="FF0000"/>
                </a:solidFill>
              </a:rPr>
              <a:t>SELECT COUNT(*) AS </a:t>
            </a:r>
            <a:r>
              <a:rPr lang="en-US" sz="2800" b="1" dirty="0" err="1">
                <a:solidFill>
                  <a:srgbClr val="FF0000"/>
                </a:solidFill>
              </a:rPr>
              <a:t>total_orders</a:t>
            </a:r>
            <a:r>
              <a:rPr lang="en-US" sz="2800" b="1" dirty="0">
                <a:solidFill>
                  <a:srgbClr val="FF0000"/>
                </a:solidFill>
              </a:rPr>
              <a:t> FROM Orders;</a:t>
            </a:r>
            <a:endParaRPr lang="en-US" sz="2800" b="1" dirty="0">
              <a:solidFill>
                <a:srgbClr val="FF0000"/>
              </a:solidFill>
            </a:endParaRPr>
          </a:p>
        </p:txBody>
      </p:sp>
      <p:pic>
        <p:nvPicPr>
          <p:cNvPr id="29" name="Picture 28"/>
          <p:cNvPicPr>
            <a:picLocks noChangeAspect="1"/>
          </p:cNvPicPr>
          <p:nvPr/>
        </p:nvPicPr>
        <p:blipFill>
          <a:blip r:embed="rId15"/>
          <a:stretch>
            <a:fillRect/>
          </a:stretch>
        </p:blipFill>
        <p:spPr>
          <a:xfrm>
            <a:off x="677228" y="2228860"/>
            <a:ext cx="1801135" cy="859611"/>
          </a:xfrm>
          <a:prstGeom prst="rect">
            <a:avLst/>
          </a:prstGeom>
        </p:spPr>
      </p:pic>
      <p:sp>
        <p:nvSpPr>
          <p:cNvPr id="25" name="Rectangle 24"/>
          <p:cNvSpPr/>
          <p:nvPr/>
        </p:nvSpPr>
        <p:spPr>
          <a:xfrm>
            <a:off x="579424" y="3994835"/>
            <a:ext cx="3711891" cy="725711"/>
          </a:xfrm>
          <a:prstGeom prst="rect">
            <a:avLst/>
          </a:prstGeom>
        </p:spPr>
        <p:txBody>
          <a:bodyPr wrap="square">
            <a:spAutoFit/>
          </a:bodyPr>
          <a:lstStyle/>
          <a:p>
            <a:pPr>
              <a:lnSpc>
                <a:spcPts val="5581"/>
              </a:lnSpc>
            </a:pPr>
            <a:r>
              <a:rPr lang="en-US" sz="2800" b="1" u="sng" dirty="0"/>
              <a:t>Before apply the query</a:t>
            </a:r>
            <a:endParaRPr lang="en-US" sz="2800" b="1" u="sng" dirty="0"/>
          </a:p>
        </p:txBody>
      </p:sp>
      <p:pic>
        <p:nvPicPr>
          <p:cNvPr id="31" name="Picture 30"/>
          <p:cNvPicPr>
            <a:picLocks noChangeAspect="1"/>
          </p:cNvPicPr>
          <p:nvPr/>
        </p:nvPicPr>
        <p:blipFill>
          <a:blip r:embed="rId16"/>
          <a:stretch>
            <a:fillRect/>
          </a:stretch>
        </p:blipFill>
        <p:spPr>
          <a:xfrm>
            <a:off x="8178288" y="2253478"/>
            <a:ext cx="1615580" cy="7498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91531" y="2024658"/>
            <a:ext cx="4991219" cy="4180165"/>
          </a:xfrm>
          <a:prstGeom prst="rect">
            <a:avLst/>
          </a:prstGeom>
        </p:spPr>
      </p:pic>
      <p:sp>
        <p:nvSpPr>
          <p:cNvPr id="6" name="Text 1"/>
          <p:cNvSpPr/>
          <p:nvPr/>
        </p:nvSpPr>
        <p:spPr>
          <a:xfrm>
            <a:off x="693063" y="1018937"/>
            <a:ext cx="6041827" cy="618768"/>
          </a:xfrm>
          <a:prstGeom prst="rect">
            <a:avLst/>
          </a:prstGeom>
          <a:noFill/>
          <a:ln/>
        </p:spPr>
        <p:txBody>
          <a:bodyPr wrap="none" rtlCol="0" anchor="t"/>
          <a:lstStyle/>
          <a:p>
            <a:pPr marL="0" indent="0">
              <a:lnSpc>
                <a:spcPts val="4873"/>
              </a:lnSpc>
              <a:buNone/>
            </a:pPr>
            <a:r>
              <a:rPr lang="en-US" sz="3898" b="1" dirty="0">
                <a:solidFill>
                  <a:srgbClr val="231971"/>
                </a:solidFill>
                <a:latin typeface="Outfit" pitchFamily="34" charset="0"/>
                <a:ea typeface="Outfit" pitchFamily="34" charset="-122"/>
                <a:cs typeface="Outfit" pitchFamily="34" charset="-120"/>
              </a:rPr>
              <a:t>Advantages of Computers</a:t>
            </a:r>
            <a:endParaRPr lang="en-US" sz="3898" dirty="0"/>
          </a:p>
        </p:txBody>
      </p:sp>
      <p:sp>
        <p:nvSpPr>
          <p:cNvPr id="7" name="Text 2"/>
          <p:cNvSpPr/>
          <p:nvPr/>
        </p:nvSpPr>
        <p:spPr>
          <a:xfrm>
            <a:off x="693063" y="1934647"/>
            <a:ext cx="7757874" cy="316706"/>
          </a:xfrm>
          <a:prstGeom prst="rect">
            <a:avLst/>
          </a:prstGeom>
          <a:noFill/>
          <a:ln/>
        </p:spPr>
        <p:txBody>
          <a:bodyPr wrap="none" rtlCol="0" anchor="t"/>
          <a:lstStyle/>
          <a:p>
            <a:pPr marL="0" indent="0">
              <a:lnSpc>
                <a:spcPts val="2495"/>
              </a:lnSpc>
              <a:buNone/>
            </a:pPr>
            <a:r>
              <a:rPr lang="en-US" sz="1559" dirty="0">
                <a:solidFill>
                  <a:srgbClr val="2A2742"/>
                </a:solidFill>
                <a:latin typeface="Arimo" pitchFamily="34" charset="0"/>
                <a:ea typeface="Arimo" pitchFamily="34" charset="-122"/>
                <a:cs typeface="Arimo" pitchFamily="34" charset="-120"/>
              </a:rPr>
              <a:t>Computers offer numerous advantages, contributing to progress and innovation.</a:t>
            </a:r>
            <a:endParaRPr lang="en-US" sz="1559" dirty="0"/>
          </a:p>
        </p:txBody>
      </p:sp>
      <p:pic>
        <p:nvPicPr>
          <p:cNvPr id="8" name="Image 3" descr="preencoded.png"/>
          <p:cNvPicPr>
            <a:picLocks noChangeAspect="1"/>
          </p:cNvPicPr>
          <p:nvPr/>
        </p:nvPicPr>
        <p:blipFill>
          <a:blip r:embed="rId6"/>
          <a:stretch>
            <a:fillRect/>
          </a:stretch>
        </p:blipFill>
        <p:spPr>
          <a:xfrm>
            <a:off x="693063" y="2474119"/>
            <a:ext cx="495062" cy="495062"/>
          </a:xfrm>
          <a:prstGeom prst="rect">
            <a:avLst/>
          </a:prstGeom>
        </p:spPr>
      </p:pic>
      <p:sp>
        <p:nvSpPr>
          <p:cNvPr id="9" name="Text 3"/>
          <p:cNvSpPr/>
          <p:nvPr/>
        </p:nvSpPr>
        <p:spPr>
          <a:xfrm>
            <a:off x="693063" y="3167182"/>
            <a:ext cx="2475428" cy="309324"/>
          </a:xfrm>
          <a:prstGeom prst="rect">
            <a:avLst/>
          </a:prstGeom>
          <a:noFill/>
          <a:ln/>
        </p:spPr>
        <p:txBody>
          <a:bodyPr wrap="none" rtlCol="0" anchor="t"/>
          <a:lstStyle/>
          <a:p>
            <a:pPr marL="0" indent="0" algn="l">
              <a:lnSpc>
                <a:spcPts val="2437"/>
              </a:lnSpc>
              <a:buNone/>
            </a:pPr>
            <a:r>
              <a:rPr lang="en-US" sz="1949" b="1" dirty="0">
                <a:solidFill>
                  <a:srgbClr val="2A2742"/>
                </a:solidFill>
                <a:latin typeface="Outfit" pitchFamily="34" charset="0"/>
                <a:ea typeface="Outfit" pitchFamily="34" charset="-122"/>
                <a:cs typeface="Outfit" pitchFamily="34" charset="-120"/>
              </a:rPr>
              <a:t>Speed and Accuracy</a:t>
            </a:r>
            <a:endParaRPr lang="en-US" sz="1949" dirty="0"/>
          </a:p>
        </p:txBody>
      </p:sp>
      <p:sp>
        <p:nvSpPr>
          <p:cNvPr id="10" name="Text 4"/>
          <p:cNvSpPr/>
          <p:nvPr/>
        </p:nvSpPr>
        <p:spPr>
          <a:xfrm>
            <a:off x="693063" y="3595211"/>
            <a:ext cx="3730466" cy="950119"/>
          </a:xfrm>
          <a:prstGeom prst="rect">
            <a:avLst/>
          </a:prstGeom>
          <a:noFill/>
          <a:ln/>
        </p:spPr>
        <p:txBody>
          <a:bodyPr wrap="square" rtlCol="0" anchor="t"/>
          <a:lstStyle/>
          <a:p>
            <a:pPr marL="0" indent="0" algn="l">
              <a:lnSpc>
                <a:spcPts val="2495"/>
              </a:lnSpc>
              <a:buNone/>
            </a:pPr>
            <a:r>
              <a:rPr lang="en-US" sz="1559" dirty="0">
                <a:solidFill>
                  <a:srgbClr val="2A2742"/>
                </a:solidFill>
                <a:latin typeface="Arimo" pitchFamily="34" charset="0"/>
                <a:ea typeface="Arimo" pitchFamily="34" charset="-122"/>
                <a:cs typeface="Arimo" pitchFamily="34" charset="-120"/>
              </a:rPr>
              <a:t>Computers can perform complex calculations and tasks with remarkable speed and accuracy.</a:t>
            </a:r>
            <a:endParaRPr lang="en-US" sz="1559" dirty="0"/>
          </a:p>
        </p:txBody>
      </p:sp>
      <p:pic>
        <p:nvPicPr>
          <p:cNvPr id="11" name="Image 4" descr="preencoded.png"/>
          <p:cNvPicPr>
            <a:picLocks noChangeAspect="1"/>
          </p:cNvPicPr>
          <p:nvPr/>
        </p:nvPicPr>
        <p:blipFill>
          <a:blip r:embed="rId7"/>
          <a:stretch>
            <a:fillRect/>
          </a:stretch>
        </p:blipFill>
        <p:spPr>
          <a:xfrm>
            <a:off x="4720471" y="2474119"/>
            <a:ext cx="495062" cy="495062"/>
          </a:xfrm>
          <a:prstGeom prst="rect">
            <a:avLst/>
          </a:prstGeom>
        </p:spPr>
      </p:pic>
      <p:sp>
        <p:nvSpPr>
          <p:cNvPr id="12" name="Text 5"/>
          <p:cNvSpPr/>
          <p:nvPr/>
        </p:nvSpPr>
        <p:spPr>
          <a:xfrm>
            <a:off x="4720471" y="3167182"/>
            <a:ext cx="2475428" cy="309324"/>
          </a:xfrm>
          <a:prstGeom prst="rect">
            <a:avLst/>
          </a:prstGeom>
          <a:noFill/>
          <a:ln/>
        </p:spPr>
        <p:txBody>
          <a:bodyPr wrap="none" rtlCol="0" anchor="t"/>
          <a:lstStyle/>
          <a:p>
            <a:pPr marL="0" indent="0" algn="l">
              <a:lnSpc>
                <a:spcPts val="2437"/>
              </a:lnSpc>
              <a:buNone/>
            </a:pPr>
            <a:r>
              <a:rPr lang="en-US" sz="1949" b="1" dirty="0">
                <a:solidFill>
                  <a:srgbClr val="2A2742"/>
                </a:solidFill>
                <a:latin typeface="Outfit" pitchFamily="34" charset="0"/>
                <a:ea typeface="Outfit" pitchFamily="34" charset="-122"/>
                <a:cs typeface="Outfit" pitchFamily="34" charset="-120"/>
              </a:rPr>
              <a:t>Storage Capacity</a:t>
            </a:r>
            <a:endParaRPr lang="en-US" sz="1949" dirty="0"/>
          </a:p>
        </p:txBody>
      </p:sp>
      <p:sp>
        <p:nvSpPr>
          <p:cNvPr id="13" name="Text 6"/>
          <p:cNvSpPr/>
          <p:nvPr/>
        </p:nvSpPr>
        <p:spPr>
          <a:xfrm>
            <a:off x="4720471" y="3595211"/>
            <a:ext cx="3730466" cy="950119"/>
          </a:xfrm>
          <a:prstGeom prst="rect">
            <a:avLst/>
          </a:prstGeom>
          <a:noFill/>
          <a:ln/>
        </p:spPr>
        <p:txBody>
          <a:bodyPr wrap="square" rtlCol="0" anchor="t"/>
          <a:lstStyle/>
          <a:p>
            <a:pPr marL="0" indent="0" algn="l">
              <a:lnSpc>
                <a:spcPts val="2495"/>
              </a:lnSpc>
              <a:buNone/>
            </a:pPr>
            <a:r>
              <a:rPr lang="en-US" sz="1559" dirty="0">
                <a:solidFill>
                  <a:srgbClr val="2A2742"/>
                </a:solidFill>
                <a:latin typeface="Arimo" pitchFamily="34" charset="0"/>
                <a:ea typeface="Arimo" pitchFamily="34" charset="-122"/>
                <a:cs typeface="Arimo" pitchFamily="34" charset="-120"/>
              </a:rPr>
              <a:t>Computers can store vast amounts of data and information, making it easy to access and retrieve information.</a:t>
            </a:r>
            <a:endParaRPr lang="en-US" sz="1559" dirty="0"/>
          </a:p>
        </p:txBody>
      </p:sp>
      <p:pic>
        <p:nvPicPr>
          <p:cNvPr id="14" name="Image 5" descr="preencoded.png"/>
          <p:cNvPicPr>
            <a:picLocks noChangeAspect="1"/>
          </p:cNvPicPr>
          <p:nvPr/>
        </p:nvPicPr>
        <p:blipFill>
          <a:blip r:embed="rId8"/>
          <a:stretch>
            <a:fillRect/>
          </a:stretch>
        </p:blipFill>
        <p:spPr>
          <a:xfrm>
            <a:off x="693063" y="5139333"/>
            <a:ext cx="495062" cy="495062"/>
          </a:xfrm>
          <a:prstGeom prst="rect">
            <a:avLst/>
          </a:prstGeom>
        </p:spPr>
      </p:pic>
      <p:sp>
        <p:nvSpPr>
          <p:cNvPr id="15" name="Text 7"/>
          <p:cNvSpPr/>
          <p:nvPr/>
        </p:nvSpPr>
        <p:spPr>
          <a:xfrm>
            <a:off x="693063" y="5832396"/>
            <a:ext cx="2475428" cy="309324"/>
          </a:xfrm>
          <a:prstGeom prst="rect">
            <a:avLst/>
          </a:prstGeom>
          <a:noFill/>
          <a:ln/>
        </p:spPr>
        <p:txBody>
          <a:bodyPr wrap="none" rtlCol="0" anchor="t"/>
          <a:lstStyle/>
          <a:p>
            <a:pPr marL="0" indent="0" algn="l">
              <a:lnSpc>
                <a:spcPts val="2437"/>
              </a:lnSpc>
              <a:buNone/>
            </a:pPr>
            <a:r>
              <a:rPr lang="en-US" sz="1949" b="1" dirty="0">
                <a:solidFill>
                  <a:srgbClr val="2A2742"/>
                </a:solidFill>
                <a:latin typeface="Outfit" pitchFamily="34" charset="0"/>
                <a:ea typeface="Outfit" pitchFamily="34" charset="-122"/>
                <a:cs typeface="Outfit" pitchFamily="34" charset="-120"/>
              </a:rPr>
              <a:t>Connectivity</a:t>
            </a:r>
            <a:endParaRPr lang="en-US" sz="1949" dirty="0"/>
          </a:p>
        </p:txBody>
      </p:sp>
      <p:sp>
        <p:nvSpPr>
          <p:cNvPr id="16" name="Text 8"/>
          <p:cNvSpPr/>
          <p:nvPr/>
        </p:nvSpPr>
        <p:spPr>
          <a:xfrm>
            <a:off x="693063" y="6260425"/>
            <a:ext cx="3730466" cy="950119"/>
          </a:xfrm>
          <a:prstGeom prst="rect">
            <a:avLst/>
          </a:prstGeom>
          <a:noFill/>
          <a:ln/>
        </p:spPr>
        <p:txBody>
          <a:bodyPr wrap="square" rtlCol="0" anchor="t"/>
          <a:lstStyle/>
          <a:p>
            <a:pPr marL="0" indent="0" algn="l">
              <a:lnSpc>
                <a:spcPts val="2495"/>
              </a:lnSpc>
              <a:buNone/>
            </a:pPr>
            <a:r>
              <a:rPr lang="en-US" sz="1559" dirty="0">
                <a:solidFill>
                  <a:srgbClr val="2A2742"/>
                </a:solidFill>
                <a:latin typeface="Arimo" pitchFamily="34" charset="0"/>
                <a:ea typeface="Arimo" pitchFamily="34" charset="-122"/>
                <a:cs typeface="Arimo" pitchFamily="34" charset="-120"/>
              </a:rPr>
              <a:t>Computers facilitate communication and collaboration through networks and the internet.</a:t>
            </a:r>
            <a:endParaRPr lang="en-US" sz="1559" dirty="0"/>
          </a:p>
        </p:txBody>
      </p:sp>
      <p:pic>
        <p:nvPicPr>
          <p:cNvPr id="17" name="Image 6" descr="preencoded.png"/>
          <p:cNvPicPr>
            <a:picLocks noChangeAspect="1"/>
          </p:cNvPicPr>
          <p:nvPr/>
        </p:nvPicPr>
        <p:blipFill>
          <a:blip r:embed="rId9"/>
          <a:stretch>
            <a:fillRect/>
          </a:stretch>
        </p:blipFill>
        <p:spPr>
          <a:xfrm>
            <a:off x="4720471" y="5139333"/>
            <a:ext cx="495062" cy="495062"/>
          </a:xfrm>
          <a:prstGeom prst="rect">
            <a:avLst/>
          </a:prstGeom>
        </p:spPr>
      </p:pic>
      <p:sp>
        <p:nvSpPr>
          <p:cNvPr id="18" name="Text 9"/>
          <p:cNvSpPr/>
          <p:nvPr/>
        </p:nvSpPr>
        <p:spPr>
          <a:xfrm>
            <a:off x="4720471" y="5832396"/>
            <a:ext cx="2475428" cy="309324"/>
          </a:xfrm>
          <a:prstGeom prst="rect">
            <a:avLst/>
          </a:prstGeom>
          <a:noFill/>
          <a:ln/>
        </p:spPr>
        <p:txBody>
          <a:bodyPr wrap="none" rtlCol="0" anchor="t"/>
          <a:lstStyle/>
          <a:p>
            <a:pPr marL="0" indent="0" algn="l">
              <a:lnSpc>
                <a:spcPts val="2437"/>
              </a:lnSpc>
              <a:buNone/>
            </a:pPr>
            <a:r>
              <a:rPr lang="en-US" sz="1949" b="1" dirty="0">
                <a:solidFill>
                  <a:srgbClr val="2A2742"/>
                </a:solidFill>
                <a:latin typeface="Outfit" pitchFamily="34" charset="0"/>
                <a:ea typeface="Outfit" pitchFamily="34" charset="-122"/>
                <a:cs typeface="Outfit" pitchFamily="34" charset="-120"/>
              </a:rPr>
              <a:t>User Friendliness</a:t>
            </a:r>
            <a:endParaRPr lang="en-US" sz="1949" dirty="0"/>
          </a:p>
        </p:txBody>
      </p:sp>
      <p:sp>
        <p:nvSpPr>
          <p:cNvPr id="19" name="Text 10"/>
          <p:cNvSpPr/>
          <p:nvPr/>
        </p:nvSpPr>
        <p:spPr>
          <a:xfrm>
            <a:off x="4720471" y="6260425"/>
            <a:ext cx="3730466" cy="950119"/>
          </a:xfrm>
          <a:prstGeom prst="rect">
            <a:avLst/>
          </a:prstGeom>
          <a:noFill/>
          <a:ln/>
        </p:spPr>
        <p:txBody>
          <a:bodyPr wrap="square" rtlCol="0" anchor="t"/>
          <a:lstStyle/>
          <a:p>
            <a:pPr marL="0" indent="0" algn="l">
              <a:lnSpc>
                <a:spcPts val="2495"/>
              </a:lnSpc>
              <a:buNone/>
            </a:pPr>
            <a:r>
              <a:rPr lang="en-US" sz="1559" dirty="0">
                <a:solidFill>
                  <a:srgbClr val="2A2742"/>
                </a:solidFill>
                <a:latin typeface="Arimo" pitchFamily="34" charset="0"/>
                <a:ea typeface="Arimo" pitchFamily="34" charset="-122"/>
                <a:cs typeface="Arimo" pitchFamily="34" charset="-120"/>
              </a:rPr>
              <a:t>Modern computer interfaces are designed to be user-friendly, making them accessible to a wide range of users.</a:t>
            </a:r>
            <a:endParaRPr lang="en-US" sz="1559" dirty="0"/>
          </a:p>
        </p:txBody>
      </p:sp>
      <p:pic>
        <p:nvPicPr>
          <p:cNvPr id="20" name="Image 7" descr="preencoded.png">
            <a:hlinkClick r:id="rId10"/>
          </p:cNvPr>
          <p:cNvPicPr>
            <a:picLocks noChangeAspect="1"/>
          </p:cNvPicPr>
          <p:nvPr/>
        </p:nvPicPr>
        <p:blipFill>
          <a:blip r:embed="rId11"/>
          <a:stretch>
            <a:fillRect/>
          </a:stretch>
        </p:blipFill>
        <p:spPr>
          <a:xfrm>
            <a:off x="12242153" y="7589520"/>
            <a:ext cx="2296807" cy="548640"/>
          </a:xfrm>
          <a:prstGeom prst="rect">
            <a:avLst/>
          </a:prstGeom>
        </p:spPr>
      </p:pic>
      <p:pic>
        <p:nvPicPr>
          <p:cNvPr id="21" name="Image 0" descr="preencoded.png"/>
          <p:cNvPicPr>
            <a:picLocks noChangeAspect="1"/>
          </p:cNvPicPr>
          <p:nvPr/>
        </p:nvPicPr>
        <p:blipFill>
          <a:blip r:embed="rId3"/>
          <a:stretch>
            <a:fillRect/>
          </a:stretch>
        </p:blipFill>
        <p:spPr>
          <a:xfrm>
            <a:off x="0" y="0"/>
            <a:ext cx="14901333" cy="8942947"/>
          </a:xfrm>
          <a:prstGeom prst="rect">
            <a:avLst/>
          </a:prstGeom>
        </p:spPr>
      </p:pic>
      <p:sp>
        <p:nvSpPr>
          <p:cNvPr id="24" name="Rectangle 23"/>
          <p:cNvSpPr/>
          <p:nvPr/>
        </p:nvSpPr>
        <p:spPr>
          <a:xfrm>
            <a:off x="862626" y="3499289"/>
            <a:ext cx="10806420" cy="1077218"/>
          </a:xfrm>
          <a:prstGeom prst="rect">
            <a:avLst/>
          </a:prstGeom>
        </p:spPr>
        <p:txBody>
          <a:bodyPr wrap="none">
            <a:spAutoFit/>
          </a:bodyPr>
          <a:lstStyle/>
          <a:p>
            <a:r>
              <a:rPr lang="en-US" sz="3200" b="1" dirty="0">
                <a:solidFill>
                  <a:srgbClr val="FF0000"/>
                </a:solidFill>
              </a:rPr>
              <a:t>SELECT </a:t>
            </a:r>
            <a:r>
              <a:rPr lang="en-US" sz="3200" b="1" dirty="0" err="1">
                <a:solidFill>
                  <a:srgbClr val="FF0000"/>
                </a:solidFill>
              </a:rPr>
              <a:t>DepartmentID</a:t>
            </a:r>
            <a:r>
              <a:rPr lang="en-US" sz="3200" b="1" dirty="0">
                <a:solidFill>
                  <a:srgbClr val="FF0000"/>
                </a:solidFill>
              </a:rPr>
              <a:t>, AVG(Salary) </a:t>
            </a:r>
            <a:endParaRPr lang="en-US" sz="3200" b="1" dirty="0" smtClean="0">
              <a:solidFill>
                <a:srgbClr val="FF0000"/>
              </a:solidFill>
            </a:endParaRPr>
          </a:p>
          <a:p>
            <a:r>
              <a:rPr lang="en-US" sz="3200" b="1" dirty="0" smtClean="0">
                <a:solidFill>
                  <a:srgbClr val="FF0000"/>
                </a:solidFill>
              </a:rPr>
              <a:t>AS </a:t>
            </a:r>
            <a:r>
              <a:rPr lang="en-US" sz="3200" b="1" dirty="0" err="1" smtClean="0">
                <a:solidFill>
                  <a:srgbClr val="FF0000"/>
                </a:solidFill>
              </a:rPr>
              <a:t>average_salary</a:t>
            </a:r>
            <a:r>
              <a:rPr lang="en-US" sz="3200" b="1" dirty="0" smtClean="0">
                <a:solidFill>
                  <a:srgbClr val="FF0000"/>
                </a:solidFill>
              </a:rPr>
              <a:t> FROM Employees GROUP </a:t>
            </a:r>
            <a:r>
              <a:rPr lang="en-US" sz="3200" b="1" dirty="0">
                <a:solidFill>
                  <a:srgbClr val="FF0000"/>
                </a:solidFill>
              </a:rPr>
              <a:t>BY </a:t>
            </a:r>
            <a:r>
              <a:rPr lang="en-US" sz="3200" b="1" dirty="0" err="1">
                <a:solidFill>
                  <a:srgbClr val="FF0000"/>
                </a:solidFill>
              </a:rPr>
              <a:t>DepartmentID</a:t>
            </a:r>
            <a:r>
              <a:rPr lang="en-US" b="1" dirty="0">
                <a:solidFill>
                  <a:srgbClr val="FF0000"/>
                </a:solidFill>
              </a:rPr>
              <a:t>;</a:t>
            </a:r>
          </a:p>
        </p:txBody>
      </p:sp>
      <p:sp>
        <p:nvSpPr>
          <p:cNvPr id="33" name="Rectangle 32"/>
          <p:cNvSpPr/>
          <p:nvPr/>
        </p:nvSpPr>
        <p:spPr>
          <a:xfrm>
            <a:off x="705959" y="1328321"/>
            <a:ext cx="12832673" cy="1200329"/>
          </a:xfrm>
          <a:prstGeom prst="rect">
            <a:avLst/>
          </a:prstGeom>
        </p:spPr>
        <p:txBody>
          <a:bodyPr wrap="square">
            <a:spAutoFit/>
          </a:bodyPr>
          <a:lstStyle/>
          <a:p>
            <a:r>
              <a:rPr lang="en-IN" sz="2400" b="1" u="sng" dirty="0" smtClean="0"/>
              <a:t>5. Write </a:t>
            </a:r>
            <a:r>
              <a:rPr lang="en-IN" sz="2400" b="1" u="sng" dirty="0"/>
              <a:t>an SQL query to find the average salary of employees in each department. Assume you have the Employees table with columns </a:t>
            </a:r>
            <a:r>
              <a:rPr lang="en-IN" sz="2400" b="1" u="sng" dirty="0" err="1"/>
              <a:t>EmployeeID</a:t>
            </a:r>
            <a:r>
              <a:rPr lang="en-IN" sz="2400" b="1" u="sng" dirty="0"/>
              <a:t>, </a:t>
            </a:r>
            <a:r>
              <a:rPr lang="en-IN" sz="2400" b="1" u="sng" dirty="0" err="1"/>
              <a:t>FirstName</a:t>
            </a:r>
            <a:r>
              <a:rPr lang="en-IN" sz="2400" b="1" u="sng" dirty="0"/>
              <a:t>, </a:t>
            </a:r>
            <a:r>
              <a:rPr lang="en-IN" sz="2400" b="1" u="sng" dirty="0" err="1"/>
              <a:t>LastName</a:t>
            </a:r>
            <a:r>
              <a:rPr lang="en-IN" sz="2400" b="1" u="sng" dirty="0"/>
              <a:t>, Salary, and </a:t>
            </a:r>
            <a:r>
              <a:rPr lang="en-IN" sz="2400" b="1" u="sng" dirty="0" err="1"/>
              <a:t>DepartmentID</a:t>
            </a:r>
            <a:r>
              <a:rPr lang="en-IN" sz="2400" b="1" u="sng" dirty="0"/>
              <a:t>.</a:t>
            </a:r>
          </a:p>
        </p:txBody>
      </p:sp>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8985" y="5730692"/>
            <a:ext cx="10058400" cy="1858828"/>
          </a:xfrm>
          <a:prstGeom prst="rect">
            <a:avLst/>
          </a:prstGeom>
        </p:spPr>
      </p:pic>
      <p:pic>
        <p:nvPicPr>
          <p:cNvPr id="36" name="Picture 35"/>
          <p:cNvPicPr>
            <a:picLocks noChangeAspect="1"/>
          </p:cNvPicPr>
          <p:nvPr/>
        </p:nvPicPr>
        <p:blipFill>
          <a:blip r:embed="rId13"/>
          <a:stretch>
            <a:fillRect/>
          </a:stretch>
        </p:blipFill>
        <p:spPr>
          <a:xfrm>
            <a:off x="11180515" y="77483"/>
            <a:ext cx="3606605" cy="1618641"/>
          </a:xfrm>
          <a:prstGeom prst="rect">
            <a:avLst/>
          </a:prstGeom>
          <a:ln>
            <a:noFill/>
          </a:ln>
          <a:effectLst>
            <a:softEdge rad="112500"/>
          </a:effectLst>
        </p:spPr>
      </p:pic>
      <p:pic>
        <p:nvPicPr>
          <p:cNvPr id="29" name="Picture 28"/>
          <p:cNvPicPr>
            <a:picLocks noChangeAspect="1"/>
          </p:cNvPicPr>
          <p:nvPr/>
        </p:nvPicPr>
        <p:blipFill>
          <a:blip r:embed="rId14"/>
          <a:stretch>
            <a:fillRect/>
          </a:stretch>
        </p:blipFill>
        <p:spPr>
          <a:xfrm>
            <a:off x="831842" y="2658665"/>
            <a:ext cx="1801135" cy="859611"/>
          </a:xfrm>
          <a:prstGeom prst="rect">
            <a:avLst/>
          </a:prstGeom>
        </p:spPr>
      </p:pic>
      <p:pic>
        <p:nvPicPr>
          <p:cNvPr id="30" name="Picture 29"/>
          <p:cNvPicPr>
            <a:picLocks noChangeAspect="1"/>
          </p:cNvPicPr>
          <p:nvPr/>
        </p:nvPicPr>
        <p:blipFill>
          <a:blip r:embed="rId15"/>
          <a:stretch>
            <a:fillRect/>
          </a:stretch>
        </p:blipFill>
        <p:spPr>
          <a:xfrm>
            <a:off x="942716" y="4884522"/>
            <a:ext cx="1615580" cy="74987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876</TotalTime>
  <Words>1116</Words>
  <Application>Microsoft Office PowerPoint</Application>
  <PresentationFormat>Custom</PresentationFormat>
  <Paragraphs>123</Paragraphs>
  <Slides>15</Slides>
  <Notes>12</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amit garg</cp:lastModifiedBy>
  <cp:revision>55</cp:revision>
  <dcterms:created xsi:type="dcterms:W3CDTF">2024-08-09T07:53:34Z</dcterms:created>
  <dcterms:modified xsi:type="dcterms:W3CDTF">2024-08-29T11:17:07Z</dcterms:modified>
</cp:coreProperties>
</file>